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avi" ContentType="video/x-msvide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4" r:id="rId6"/>
    <p:sldId id="275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7" r:id="rId18"/>
    <p:sldId id="278" r:id="rId19"/>
    <p:sldId id="293" r:id="rId20"/>
    <p:sldId id="292" r:id="rId21"/>
    <p:sldId id="291" r:id="rId22"/>
    <p:sldId id="290" r:id="rId23"/>
    <p:sldId id="289" r:id="rId24"/>
    <p:sldId id="288" r:id="rId25"/>
    <p:sldId id="287" r:id="rId26"/>
    <p:sldId id="286" r:id="rId27"/>
    <p:sldId id="285" r:id="rId28"/>
    <p:sldId id="284" r:id="rId29"/>
    <p:sldId id="283" r:id="rId30"/>
    <p:sldId id="282" r:id="rId31"/>
    <p:sldId id="281" r:id="rId32"/>
    <p:sldId id="280" r:id="rId33"/>
    <p:sldId id="279" r:id="rId34"/>
    <p:sldId id="294" r:id="rId35"/>
    <p:sldId id="298" r:id="rId36"/>
    <p:sldId id="297" r:id="rId37"/>
    <p:sldId id="296" r:id="rId38"/>
    <p:sldId id="295" r:id="rId39"/>
    <p:sldId id="300" r:id="rId40"/>
    <p:sldId id="269" r:id="rId41"/>
    <p:sldId id="270" r:id="rId4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34" autoAdjust="0"/>
    <p:restoredTop sz="94660"/>
  </p:normalViewPr>
  <p:slideViewPr>
    <p:cSldViewPr>
      <p:cViewPr varScale="1">
        <p:scale>
          <a:sx n="114" d="100"/>
          <a:sy n="114" d="100"/>
        </p:scale>
        <p:origin x="546" y="10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16/11/2020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4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8.png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0" y="2114550"/>
            <a:ext cx="51844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 DẪN </a:t>
            </a:r>
          </a:p>
          <a:p>
            <a:pPr algn="ctr"/>
            <a:r>
              <a:rPr 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KHAI THÁC XE VÔ TUYẾN ĐIỆN</a:t>
            </a:r>
            <a:endParaRPr lang="en-US" sz="2400" b="1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 descr="IMG_348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1734" y="731339"/>
            <a:ext cx="3512266" cy="442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602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-95251"/>
            <a:ext cx="5486400" cy="269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81" y="2495550"/>
            <a:ext cx="5811838" cy="236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209800" y="4780958"/>
            <a:ext cx="581183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Hình 2</a:t>
            </a:r>
            <a:r>
              <a:rPr lang="vi-V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-5.</a:t>
            </a:r>
            <a:r>
              <a:rPr lang="it-IT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Vị trí lắp đặt ăng ten NVIS trên xe VTĐ cấp I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25133" y="0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Sơ đồ kết nối các thiết bị</a:t>
            </a:r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53939"/>
            <a:ext cx="7467600" cy="4240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990600" y="4580449"/>
            <a:ext cx="7162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Hình 2-7. Sơ đồ kết nối tủ VTĐsn VRS-631/S xe vô tuyến điện cấp 1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45999"/>
            <a:ext cx="8716963" cy="42385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19200" y="4349750"/>
            <a:ext cx="65532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Hình 2-8. Sơ đồ kết nối tủ VTĐscn VRU-812 xe vô tuyến điện cấp 1</a:t>
            </a:r>
            <a:endParaRPr lang="en-US" sz="1400" b="1">
              <a:solidFill>
                <a:srgbClr val="000000"/>
              </a:solidFill>
              <a:effectLst/>
              <a:latin typeface="Times New Roman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0"/>
            <a:ext cx="7772400" cy="458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5400" y="4571177"/>
            <a:ext cx="6629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Hình 2-9. Sơ đồ kết nối tín hiệu tủ ACU-T xe vô tuyến điện cấp 1</a:t>
            </a:r>
            <a:endParaRPr lang="en-US" sz="1400" b="1">
              <a:solidFill>
                <a:srgbClr val="000000"/>
              </a:solidFill>
              <a:effectLst/>
              <a:latin typeface="Times New Roman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3640"/>
            <a:ext cx="9167813" cy="357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666454" y="4273530"/>
            <a:ext cx="37331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600"/>
              </a:spcAft>
            </a:pP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Hình 2-10. Sơ đồ kết nối tủ trạm gốc Trunking</a:t>
            </a:r>
            <a:endParaRPr lang="en-US" sz="1400" b="1">
              <a:solidFill>
                <a:srgbClr val="000000"/>
              </a:solidFill>
              <a:effectLst/>
              <a:latin typeface="Times New Roman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3"/>
            <a:ext cx="8093075" cy="4599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133600" y="4617644"/>
            <a:ext cx="5257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Hình 2-1</a:t>
            </a:r>
            <a:r>
              <a:rPr lang="en-US" sz="1400" b="1">
                <a:solidFill>
                  <a:srgbClr val="000000"/>
                </a:solidFill>
                <a:latin typeface="Times New Roman"/>
                <a:ea typeface="Arial"/>
              </a:rPr>
              <a:t>1</a:t>
            </a: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. Sơ đồ đấu nối tủ nguồn xe vô tuyến điện cấp 1</a:t>
            </a:r>
            <a:endParaRPr lang="en-US" sz="1400" b="1">
              <a:solidFill>
                <a:srgbClr val="000000"/>
              </a:solidFill>
              <a:effectLst/>
              <a:latin typeface="Times New Roman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85800" y="819150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II. KHAI THÁC SỬ DỤNG CÁC THIẾT BỊ </a:t>
            </a:r>
            <a:endParaRPr lang="vi-VN" b="1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0" algn="ctr"/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XE VÔ TUYẾN ĐIỆN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1419106"/>
            <a:ext cx="30768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Thiết </a:t>
            </a:r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 VTĐsn VRS-631/S</a:t>
            </a:r>
          </a:p>
        </p:txBody>
      </p:sp>
      <p:pic>
        <p:nvPicPr>
          <p:cNvPr id="6" name="untitled.9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1538402" y="1774765"/>
            <a:ext cx="5835478" cy="329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62000" y="2343150"/>
            <a:ext cx="75052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Arial" pitchFamily="34" charset="0"/>
                <a:cs typeface="Arial" pitchFamily="34" charset="0"/>
              </a:rPr>
              <a:t>PHẦN I: TÍNH NĂNG KỸ - CHIẾN THUẬT, THÀNH PHẦN ĐỒNG BỘ</a:t>
            </a:r>
            <a:endParaRPr lang="en-US" sz="2800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729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3928272" y="828989"/>
            <a:ext cx="5215728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algn="just">
              <a:spcBef>
                <a:spcPts val="600"/>
              </a:spcBef>
              <a:buFont typeface="Arial" charset="0"/>
              <a:buChar char="•"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Máy thu phát vô tuyến điện sóng ngắn nhảy tần công nghệ SDR</a:t>
            </a:r>
          </a:p>
          <a:p>
            <a:pPr marL="228594" indent="-228594" algn="just">
              <a:spcBef>
                <a:spcPts val="600"/>
              </a:spcBef>
              <a:buFont typeface="Arial" charset="0"/>
              <a:buChar char="•"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Trang bị cho tàu Hải quân, xe thông tin cơ động, trạm thông tin…</a:t>
            </a:r>
          </a:p>
          <a:p>
            <a:pPr marL="228594" indent="-228594" algn="just">
              <a:spcBef>
                <a:spcPts val="600"/>
              </a:spcBef>
              <a:buFont typeface="Arial" charset="0"/>
              <a:buChar char="•"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Có chế độ tự động thiết lập kênh truyền ALE3G</a:t>
            </a:r>
          </a:p>
          <a:p>
            <a:pPr marL="228594" indent="-228594" algn="just">
              <a:spcBef>
                <a:spcPts val="600"/>
              </a:spcBef>
              <a:buFont typeface="Arial" charset="0"/>
              <a:buChar char="•"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Cung cấp tính năng thoại, tin nhắn, định vị, truyền ảnh chiến trường.</a:t>
            </a:r>
          </a:p>
          <a:p>
            <a:pPr marL="228594" indent="-228594" algn="just">
              <a:spcBef>
                <a:spcPts val="600"/>
              </a:spcBef>
              <a:buFont typeface="Arial" charset="0"/>
              <a:buChar char="•"/>
            </a:pPr>
            <a:r>
              <a:rPr lang="en-US" smtClean="0">
                <a:solidFill>
                  <a:srgbClr val="FF000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Soạn thảo, gửi nhận tin nhắn nhanh trực tiếp từ bàn phím.</a:t>
            </a:r>
            <a:endParaRPr lang="en-US">
              <a:solidFill>
                <a:srgbClr val="FF0000"/>
              </a:solidFill>
              <a:latin typeface="Times New Roman" panose="02020603050405020304" pitchFamily="18" charset="0"/>
              <a:ea typeface="Arial" charset="0"/>
              <a:cs typeface="Times New Roman" panose="02020603050405020304" pitchFamily="18" charset="0"/>
            </a:endParaRPr>
          </a:p>
          <a:p>
            <a:pPr marL="228594" indent="-228594" algn="just">
              <a:spcBef>
                <a:spcPts val="600"/>
              </a:spcBef>
              <a:buFont typeface="Arial" charset="0"/>
              <a:buChar char="•"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Tích hợp mã hóa bảo mật bên trong.</a:t>
            </a:r>
          </a:p>
          <a:p>
            <a:pPr marL="228594" indent="-228594" algn="just">
              <a:spcBef>
                <a:spcPts val="600"/>
              </a:spcBef>
              <a:buFont typeface="Arial" charset="0"/>
              <a:buChar char="•"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Hỗ trợ gắn mô đun cơ yếu bảo mật bên ngoài.</a:t>
            </a:r>
          </a:p>
          <a:p>
            <a:pPr marL="228594" indent="-228594" algn="just">
              <a:spcBef>
                <a:spcPts val="600"/>
              </a:spcBef>
              <a:buFont typeface="Arial" charset="0"/>
              <a:buChar char="•"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Cự ly liên lạc đến 2000km.</a:t>
            </a:r>
          </a:p>
          <a:p>
            <a:pPr marL="228594" indent="-228594" algn="just">
              <a:spcBef>
                <a:spcPts val="600"/>
              </a:spcBef>
              <a:buFont typeface="Arial" charset="0"/>
              <a:buChar char="•"/>
            </a:pPr>
            <a:r>
              <a:rPr lang="en-US">
                <a:solidFill>
                  <a:srgbClr val="FF0000"/>
                </a:solidFill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Hỗ trợ điều khiển xa đến 5km.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ea typeface="Arial" charset="0"/>
              <a:cs typeface="Times New Roman" panose="02020603050405020304" pitchFamily="18" charset="0"/>
            </a:endParaRPr>
          </a:p>
        </p:txBody>
      </p:sp>
      <p:pic>
        <p:nvPicPr>
          <p:cNvPr id="4" name="untitled.96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 cstate="print"/>
          <a:stretch>
            <a:fillRect/>
          </a:stretch>
        </p:blipFill>
        <p:spPr>
          <a:xfrm>
            <a:off x="86563" y="1809750"/>
            <a:ext cx="3841709" cy="21685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754618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0070C0"/>
                </a:solidFill>
              </a:rPr>
              <a:t>1. Tính năng chính </a:t>
            </a: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532344"/>
              </p:ext>
            </p:extLst>
          </p:nvPr>
        </p:nvGraphicFramePr>
        <p:xfrm>
          <a:off x="1295400" y="819149"/>
          <a:ext cx="6170400" cy="414436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88328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871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1565">
                <a:tc gridSpan="2">
                  <a:txBody>
                    <a:bodyPr/>
                    <a:lstStyle/>
                    <a:p>
                      <a:pPr algn="l"/>
                      <a:r>
                        <a:rPr lang="en-US" sz="1300" b="1" i="0" dirty="0">
                          <a:solidFill>
                            <a:schemeClr val="tx1"/>
                          </a:solidFill>
                          <a:latin typeface="Arial" charset="0"/>
                          <a:ea typeface="Arial" charset="0"/>
                          <a:cs typeface="Arial" charset="0"/>
                        </a:rPr>
                        <a:t>CHỈ TIÊU KỸ THUẬT CHÍNH</a:t>
                      </a:r>
                      <a:endParaRPr lang="en-US" sz="1900" b="1" i="0" dirty="0">
                        <a:solidFill>
                          <a:schemeClr val="tx1"/>
                        </a:solidFill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965">
                <a:tc>
                  <a:txBody>
                    <a:bodyPr/>
                    <a:lstStyle/>
                    <a:p>
                      <a:r>
                        <a:rPr lang="en-US" sz="1400" b="0" i="0">
                          <a:latin typeface="Arial" charset="0"/>
                          <a:ea typeface="Arial" charset="0"/>
                          <a:cs typeface="Arial" charset="0"/>
                        </a:rPr>
                        <a:t>Dải tần hoạt động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1,5÷</a:t>
                      </a:r>
                      <a:r>
                        <a:rPr lang="en-US" sz="14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30 MHz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965">
                <a:tc>
                  <a:txBody>
                    <a:bodyPr/>
                    <a:lstStyle/>
                    <a:p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Công</a:t>
                      </a:r>
                      <a:r>
                        <a:rPr lang="en-US" sz="14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suất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smtClean="0">
                          <a:latin typeface="Arial" charset="0"/>
                          <a:ea typeface="Arial" charset="0"/>
                          <a:cs typeface="Arial" charset="0"/>
                        </a:rPr>
                        <a:t> Cao:</a:t>
                      </a:r>
                      <a:r>
                        <a:rPr lang="en-US" sz="1400" b="0" i="0" baseline="0" smtClean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smtClean="0">
                          <a:latin typeface="Arial" charset="0"/>
                          <a:ea typeface="Arial" charset="0"/>
                          <a:cs typeface="Arial" charset="0"/>
                        </a:rPr>
                        <a:t>125W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3965">
                <a:tc>
                  <a:txBody>
                    <a:bodyPr/>
                    <a:lstStyle/>
                    <a:p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Giãn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cách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kênh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100 Hz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3965">
                <a:tc>
                  <a:txBody>
                    <a:bodyPr/>
                    <a:lstStyle/>
                    <a:p>
                      <a:r>
                        <a:rPr lang="en-US" sz="1400" b="0" i="0">
                          <a:latin typeface="Arial" charset="0"/>
                          <a:ea typeface="Arial" charset="0"/>
                          <a:cs typeface="Arial" charset="0"/>
                        </a:rPr>
                        <a:t>Số kênh đặt trước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200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kênh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3965">
                <a:tc>
                  <a:txBody>
                    <a:bodyPr/>
                    <a:lstStyle/>
                    <a:p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Dạng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điều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chế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SSB, CW, MPSK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3965">
                <a:tc>
                  <a:txBody>
                    <a:bodyPr/>
                    <a:lstStyle/>
                    <a:p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Tốc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độ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nhảy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tần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Arial" charset="0"/>
                          <a:ea typeface="Arial" charset="0"/>
                          <a:cs typeface="Arial" charset="0"/>
                        </a:rPr>
                        <a:t>5, 10, 20 </a:t>
                      </a:r>
                      <a:r>
                        <a:rPr lang="en-US" sz="1400" dirty="0" err="1">
                          <a:latin typeface="Arial" charset="0"/>
                          <a:ea typeface="Arial" charset="0"/>
                          <a:cs typeface="Arial" charset="0"/>
                        </a:rPr>
                        <a:t>lần</a:t>
                      </a:r>
                      <a:r>
                        <a:rPr lang="en-US" sz="1400" dirty="0">
                          <a:latin typeface="Arial" charset="0"/>
                          <a:ea typeface="Arial" charset="0"/>
                          <a:cs typeface="Arial" charset="0"/>
                        </a:rPr>
                        <a:t>/</a:t>
                      </a:r>
                      <a:r>
                        <a:rPr lang="en-US" sz="1400" dirty="0" err="1">
                          <a:latin typeface="Arial" charset="0"/>
                          <a:ea typeface="Arial" charset="0"/>
                          <a:cs typeface="Arial" charset="0"/>
                        </a:rPr>
                        <a:t>giây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3965">
                <a:tc>
                  <a:txBody>
                    <a:bodyPr/>
                    <a:lstStyle/>
                    <a:p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Nguồn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cấp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AC220V/DC12V/DC24V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3965">
                <a:tc>
                  <a:txBody>
                    <a:bodyPr/>
                    <a:lstStyle/>
                    <a:p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Kích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thước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342mm x 310mm x 130mm (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thân</a:t>
                      </a:r>
                      <a:r>
                        <a:rPr lang="en-US" sz="14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máy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3965">
                <a:tc>
                  <a:txBody>
                    <a:bodyPr/>
                    <a:lstStyle/>
                    <a:p>
                      <a:r>
                        <a:rPr lang="en-US" sz="1400" b="0" i="0">
                          <a:latin typeface="Arial" charset="0"/>
                          <a:ea typeface="Arial" charset="0"/>
                          <a:cs typeface="Arial" charset="0"/>
                        </a:rPr>
                        <a:t>Khối lượng</a:t>
                      </a: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pPr marL="0" marR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≤ 15kg (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thân</a:t>
                      </a:r>
                      <a:r>
                        <a:rPr lang="en-US" sz="1400" b="0" i="0" baseline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baseline="0" dirty="0" err="1">
                          <a:latin typeface="Arial" charset="0"/>
                          <a:ea typeface="Arial" charset="0"/>
                          <a:cs typeface="Arial" charset="0"/>
                        </a:rPr>
                        <a:t>máy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)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32298">
                <a:tc>
                  <a:txBody>
                    <a:bodyPr/>
                    <a:lstStyle/>
                    <a:p>
                      <a:r>
                        <a:rPr lang="en-US" sz="1400" b="0" i="0">
                          <a:latin typeface="Arial" charset="0"/>
                          <a:ea typeface="Arial" charset="0"/>
                          <a:cs typeface="Arial" charset="0"/>
                        </a:rPr>
                        <a:t>Tiêu chuẩn môi trường</a:t>
                      </a:r>
                      <a:endParaRPr lang="en-US" sz="1400" b="0" i="0" dirty="0">
                        <a:latin typeface="Arial" charset="0"/>
                        <a:ea typeface="Arial" charset="0"/>
                        <a:cs typeface="Arial" charset="0"/>
                      </a:endParaRPr>
                    </a:p>
                  </a:txBody>
                  <a:tcPr marL="121920" marR="121920" marT="60960" marB="60960" anchor="ctr"/>
                </a:tc>
                <a:tc>
                  <a:txBody>
                    <a:bodyPr/>
                    <a:lstStyle/>
                    <a:p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Theo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tiêu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chuẩn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Quân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</a:t>
                      </a:r>
                      <a:r>
                        <a:rPr lang="en-US" sz="1400" b="0" i="0" dirty="0" err="1">
                          <a:latin typeface="Arial" charset="0"/>
                          <a:ea typeface="Arial" charset="0"/>
                          <a:cs typeface="Arial" charset="0"/>
                        </a:rPr>
                        <a:t>sự</a:t>
                      </a:r>
                      <a:r>
                        <a:rPr lang="en-US" sz="1400" b="0" i="0" dirty="0">
                          <a:latin typeface="Arial" charset="0"/>
                          <a:ea typeface="Arial" charset="0"/>
                          <a:cs typeface="Arial" charset="0"/>
                        </a:rPr>
                        <a:t> (TCVN/QS)</a:t>
                      </a:r>
                    </a:p>
                  </a:txBody>
                  <a:tcPr marL="121920" marR="121920" marT="60960" marB="6096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83289" y="1123950"/>
            <a:ext cx="8615820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 </a:t>
            </a:r>
          </a:p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XE VÔ TUYẾN ĐIỆN </a:t>
            </a: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1.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chiến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endParaRPr lang="en-US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vô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3.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bố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	4.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II. KHAI THÁC SỬ DỤNG CÁC THIẾT BỊ TRÊN XE VÔ TUYẾN ĐIỆN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 Thiết bị VTĐsn VRS-631/S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 Thiết bị VTĐsn mang xách VRU-611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 Thiết bị VTĐscn VRU-812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US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4. Thiết bị liên kết đa mạng ACU-T</a:t>
            </a:r>
          </a:p>
          <a:p>
            <a:r>
              <a:rPr lang="en-US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III. BẢO Q</a:t>
            </a:r>
            <a:r>
              <a:rPr lang="vi-VN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UẢN, MỘT SỐ HƯ HỎNG THÔNG THƯỜNG VÀ CÁCH KHẮC PHỤC</a:t>
            </a:r>
          </a:p>
          <a:p>
            <a:r>
              <a:rPr lang="vi-VN" b="1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096" y="-1966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89222" y="3040198"/>
            <a:ext cx="119936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Ăng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ten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định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vị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134630" y="1333875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Oval 5"/>
          <p:cNvSpPr/>
          <p:nvPr/>
        </p:nvSpPr>
        <p:spPr>
          <a:xfrm>
            <a:off x="134630" y="1683569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Oval 6"/>
          <p:cNvSpPr/>
          <p:nvPr/>
        </p:nvSpPr>
        <p:spPr>
          <a:xfrm>
            <a:off x="134630" y="2033262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Oval 7"/>
          <p:cNvSpPr/>
          <p:nvPr/>
        </p:nvSpPr>
        <p:spPr>
          <a:xfrm>
            <a:off x="134630" y="2382955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Oval 8"/>
          <p:cNvSpPr/>
          <p:nvPr/>
        </p:nvSpPr>
        <p:spPr>
          <a:xfrm>
            <a:off x="134630" y="2732649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Oval 9"/>
          <p:cNvSpPr/>
          <p:nvPr/>
        </p:nvSpPr>
        <p:spPr>
          <a:xfrm>
            <a:off x="134630" y="3082342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Oval 10"/>
          <p:cNvSpPr/>
          <p:nvPr/>
        </p:nvSpPr>
        <p:spPr>
          <a:xfrm>
            <a:off x="134630" y="3432035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Oval 11"/>
          <p:cNvSpPr/>
          <p:nvPr/>
        </p:nvSpPr>
        <p:spPr>
          <a:xfrm>
            <a:off x="134630" y="3771337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Oval 12"/>
          <p:cNvSpPr/>
          <p:nvPr/>
        </p:nvSpPr>
        <p:spPr>
          <a:xfrm>
            <a:off x="134630" y="4121030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/>
          <p:cNvSpPr txBox="1"/>
          <p:nvPr/>
        </p:nvSpPr>
        <p:spPr>
          <a:xfrm>
            <a:off x="108588" y="1294209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588" y="1643902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08588" y="1993596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3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08588" y="2343289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4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8588" y="2692982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5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08588" y="3042676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6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08588" y="3392369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7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588" y="3762843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8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08588" y="4112537"/>
            <a:ext cx="26000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9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00175" y="1294209"/>
            <a:ext cx="18291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Máy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thu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phát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VRS631/S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400176" y="1643902"/>
            <a:ext cx="20915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Bộ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hưởng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ăng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ten ATU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00175" y="1993596"/>
            <a:ext cx="9252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Nguồn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cấp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19458" y="2682754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Tổ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hợp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cầm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tay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72399" y="4802194"/>
            <a:ext cx="11128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Điều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khiển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xa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134630" y="4481115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Oval 28"/>
          <p:cNvSpPr/>
          <p:nvPr/>
        </p:nvSpPr>
        <p:spPr>
          <a:xfrm>
            <a:off x="134630" y="4830809"/>
            <a:ext cx="207925" cy="207925"/>
          </a:xfrm>
          <a:prstGeom prst="ellipse">
            <a:avLst/>
          </a:prstGeom>
          <a:solidFill>
            <a:srgbClr val="6057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TextBox 29"/>
          <p:cNvSpPr txBox="1"/>
          <p:nvPr/>
        </p:nvSpPr>
        <p:spPr>
          <a:xfrm>
            <a:off x="70920" y="4472622"/>
            <a:ext cx="33534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10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0920" y="4822315"/>
            <a:ext cx="335348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67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11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377063" y="4482848"/>
            <a:ext cx="601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Manip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85590" y="4127367"/>
            <a:ext cx="2335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Ăng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ten 2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cực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ăng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ten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dải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rộng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97689" y="3765322"/>
            <a:ext cx="11657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Ăng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ten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chếch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00174" y="2322835"/>
            <a:ext cx="1444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Tổ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hợp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quàng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đầu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43697" y="3422836"/>
            <a:ext cx="2489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Ăng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ten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cần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3m,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ăng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ten </a:t>
            </a:r>
            <a:r>
              <a:rPr lang="en-US" sz="1200" dirty="0" err="1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cần</a:t>
            </a: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Arial" charset="0"/>
                <a:ea typeface="Arial" charset="0"/>
                <a:cs typeface="Arial" charset="0"/>
              </a:rPr>
              <a:t> 7m</a:t>
            </a: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705" y="258663"/>
            <a:ext cx="6553199" cy="45221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3819" y="786884"/>
            <a:ext cx="2443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mtClean="0">
                <a:solidFill>
                  <a:srgbClr val="0070C0"/>
                </a:solidFill>
              </a:rPr>
              <a:t>2. Thành phần đồng bộ </a:t>
            </a:r>
            <a:endParaRPr lang="en-US" b="1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981200" y="2248585"/>
            <a:ext cx="5181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>
                <a:latin typeface="Arial" pitchFamily="34" charset="0"/>
                <a:cs typeface="Arial" pitchFamily="34" charset="0"/>
              </a:rPr>
              <a:t>PHẦN </a:t>
            </a:r>
            <a:r>
              <a:rPr lang="en-US" smtClean="0">
                <a:latin typeface="Arial" pitchFamily="34" charset="0"/>
                <a:cs typeface="Arial" pitchFamily="34" charset="0"/>
              </a:rPr>
              <a:t>II: HƯỚNG DẪN KHAI THÁC SỬ DỤNG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944" y="369332"/>
            <a:ext cx="5773375" cy="2723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81200" y="0"/>
            <a:ext cx="5218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 TRƯỚC MÁY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867" y="3181975"/>
            <a:ext cx="327524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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 Nút nguồn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 2" panose="05020102010507070707" pitchFamily="18" charset="2"/>
              <a:buChar char="k"/>
            </a:pP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Màn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hình hiển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 2" panose="05020102010507070707" pitchFamily="18" charset="2"/>
              <a:buChar char="l"/>
            </a:pP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Đèn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chỉ thị cảnh báo lỗi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 2" panose="05020102010507070707" pitchFamily="18" charset="2"/>
              <a:buChar char="m"/>
            </a:pP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Đèn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chỉ thị báo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 2" panose="05020102010507070707" pitchFamily="18" charset="2"/>
              <a:buChar char="n"/>
            </a:pP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Đèn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chỉ thị báo đồng bộ 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 2"/>
              <a:buChar char="o"/>
            </a:pP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Cổng </a:t>
            </a:r>
            <a:r>
              <a:rPr lang="vi-VN" sz="2000" dirty="0">
                <a:latin typeface="Arial" panose="020B0604020202020204" pitchFamily="34" charset="0"/>
                <a:cs typeface="Arial" panose="020B0604020202020204" pitchFamily="34" charset="0"/>
              </a:rPr>
              <a:t>kết nối 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Audio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7600" y="3204508"/>
            <a:ext cx="651827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 2" panose="05020102010507070707" pitchFamily="18" charset="2"/>
              <a:buChar char="p"/>
            </a:pP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Bàn</a:t>
            </a:r>
            <a:r>
              <a:rPr lang="en-US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 </a:t>
            </a:r>
            <a:r>
              <a:rPr lang="en-US" sz="20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phím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  <a:sym typeface="Wingdings 2" panose="05020102010507070707" pitchFamily="18" charset="2"/>
            </a:endParaRPr>
          </a:p>
          <a:p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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Núm vi chỉnh tần số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  <a:sym typeface="Wingdings 2" panose="05020102010507070707" pitchFamily="18" charset="2"/>
              </a:rPr>
              <a:t></a:t>
            </a: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Nút bấm khẩn cấp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 2" panose="05020102010507070707" pitchFamily="18" charset="2"/>
              <a:buChar char="s"/>
            </a:pPr>
            <a:r>
              <a:rPr lang="vi-V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Cổng kết nối cáp truyền số liệu, nạp tham số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dirty="0" smtClean="0">
                <a:latin typeface="Times New Roman" pitchFamily="18" charset="0"/>
                <a:cs typeface="Times New Roman" pitchFamily="18" charset="0"/>
              </a:rPr>
              <a:t>⑪ </a:t>
            </a:r>
            <a:r>
              <a:rPr lang="it-I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Cổng kết nối với Điều khiển xa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it-IT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⑫   Loa ngoài</a:t>
            </a:r>
            <a:endParaRPr lang="en-US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676400" y="0"/>
            <a:ext cx="60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  SAU MÁY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76400" y="369331"/>
            <a:ext cx="5551714" cy="36560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3666172"/>
            <a:ext cx="40494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Arial" pitchFamily="34" charset="0"/>
                <a:cs typeface="Arial" pitchFamily="34" charset="0"/>
                <a:sym typeface="Wingdings 2"/>
              </a:rPr>
              <a:t>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  Đầu nối nguồn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it-IT" dirty="0" smtClean="0">
                <a:latin typeface="Arial" pitchFamily="34" charset="0"/>
                <a:cs typeface="Arial" pitchFamily="34" charset="0"/>
                <a:sym typeface="Wingdings 2"/>
              </a:rPr>
              <a:t>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  Đầu nối mạng LAN 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</a:t>
            </a:r>
            <a:r>
              <a:rPr lang="it-IT" dirty="0" smtClean="0">
                <a:latin typeface="Arial" pitchFamily="34" charset="0"/>
                <a:cs typeface="Arial" pitchFamily="34" charset="0"/>
                <a:sym typeface="Wingdings 2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Đầu kết nối thoại nội bộ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sym typeface="Wingdings 2"/>
              </a:rPr>
              <a:t>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Đầu nối ăng ten cao tần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  <a:sym typeface="Wingdings 2"/>
              </a:rPr>
              <a:t>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Cọc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đất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máy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4514" y="3753759"/>
            <a:ext cx="40494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>
                <a:latin typeface="Arial" pitchFamily="34" charset="0"/>
                <a:cs typeface="Arial" pitchFamily="34" charset="0"/>
                <a:sym typeface="Wingdings 2"/>
              </a:rPr>
              <a:t></a:t>
            </a:r>
            <a:r>
              <a:rPr lang="de-DE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nối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 khối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bảo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mật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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nối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ăng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ten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GPS</a:t>
            </a:r>
          </a:p>
          <a:p>
            <a:r>
              <a:rPr lang="it-IT" dirty="0" smtClean="0">
                <a:latin typeface="Arial" pitchFamily="34" charset="0"/>
                <a:cs typeface="Arial" pitchFamily="34" charset="0"/>
                <a:sym typeface="Wingdings 2"/>
              </a:rPr>
              <a:t>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nối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mở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rộng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it-IT" dirty="0" smtClean="0">
                <a:latin typeface="Arial" pitchFamily="34" charset="0"/>
                <a:cs typeface="Arial" pitchFamily="34" charset="0"/>
                <a:sym typeface="Wingdings 2"/>
              </a:rPr>
              <a:t>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Đầu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nối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bộ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điều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hưởng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dirty="0" err="1" smtClean="0">
                <a:latin typeface="Arial" pitchFamily="34" charset="0"/>
                <a:cs typeface="Arial" pitchFamily="34" charset="0"/>
              </a:rPr>
              <a:t>ăng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ten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3777" y="666750"/>
            <a:ext cx="5595169" cy="2769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36698" y="184666"/>
            <a:ext cx="60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 TRƯỚC BỘ ĐIỀU HƯỞNG ĂNG TEN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791877" y="3666666"/>
            <a:ext cx="524550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27013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Arial" pitchFamily="34" charset="0"/>
                <a:ea typeface="Batang" pitchFamily="18" charset="-127"/>
                <a:cs typeface="Arial" pitchFamily="34" charset="0"/>
                <a:sym typeface="Wingdings 2" pitchFamily="18" charset="2"/>
              </a:rPr>
              <a:t>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Arial" pitchFamily="34" charset="0"/>
                <a:ea typeface="Batang" pitchFamily="18" charset="-127"/>
                <a:cs typeface="Arial" pitchFamily="34" charset="0"/>
              </a:rPr>
              <a:t>  </a:t>
            </a:r>
            <a:r>
              <a:rPr kumimoji="0" lang="it-IT" altLang="ko-KR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  <a:sym typeface="Wingdings 2" pitchFamily="18" charset="2"/>
              </a:rPr>
              <a:t>Led báo nguồn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  <a:sym typeface="Wingdings 2" pitchFamily="18" charset="2"/>
            </a:endParaRPr>
          </a:p>
          <a:p>
            <a:pPr marL="0" marR="0" lvl="0" indent="227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Arial" pitchFamily="34" charset="0"/>
                <a:ea typeface="Batang" pitchFamily="18" charset="-127"/>
                <a:cs typeface="Arial" pitchFamily="34" charset="0"/>
                <a:sym typeface="Wingdings 2" pitchFamily="18" charset="2"/>
              </a:rPr>
              <a:t>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Arial" pitchFamily="34" charset="0"/>
                <a:ea typeface="Batang" pitchFamily="18" charset="-127"/>
                <a:cs typeface="Arial" pitchFamily="34" charset="0"/>
              </a:rPr>
              <a:t>  </a:t>
            </a:r>
            <a:r>
              <a:rPr kumimoji="0" lang="it-IT" altLang="ko-KR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  <a:sym typeface="Wingdings 2" pitchFamily="18" charset="2"/>
              </a:rPr>
              <a:t>Led báo loại ăng ten đang kết nối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  <a:sym typeface="Wingdings 2" pitchFamily="18" charset="2"/>
            </a:endParaRPr>
          </a:p>
          <a:p>
            <a:pPr marL="0" marR="0" lvl="0" indent="227013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Arial" pitchFamily="34" charset="0"/>
                <a:ea typeface="Batang" pitchFamily="18" charset="-127"/>
                <a:cs typeface="Arial" pitchFamily="34" charset="0"/>
                <a:sym typeface="Wingdings 2" pitchFamily="18" charset="2"/>
              </a:rPr>
              <a:t>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Arial" pitchFamily="34" charset="0"/>
                <a:ea typeface="Batang" pitchFamily="18" charset="-127"/>
                <a:cs typeface="Arial" pitchFamily="34" charset="0"/>
              </a:rPr>
              <a:t> </a:t>
            </a:r>
            <a:r>
              <a:rPr lang="en-US" altLang="ko-KR" dirty="0" smtClean="0">
                <a:solidFill>
                  <a:srgbClr val="0D0D0D"/>
                </a:solidFill>
                <a:latin typeface="Arial" pitchFamily="34" charset="0"/>
                <a:ea typeface="Batang" pitchFamily="18" charset="-127"/>
                <a:cs typeface="Arial" pitchFamily="34" charset="0"/>
                <a:sym typeface="Wingdings 2" pitchFamily="18" charset="2"/>
              </a:rPr>
              <a:t> </a:t>
            </a:r>
            <a:r>
              <a:rPr kumimoji="0" lang="it-IT" altLang="ko-KR" b="0" i="0" u="none" strike="noStrike" cap="none" normalizeH="0" baseline="0" dirty="0" smtClean="0">
                <a:ln>
                  <a:noFill/>
                </a:ln>
                <a:solidFill>
                  <a:srgbClr val="0D0D0D"/>
                </a:solidFill>
                <a:effectLst/>
                <a:latin typeface="Arial" pitchFamily="34" charset="0"/>
                <a:ea typeface="SimSun" pitchFamily="2" charset="-122"/>
                <a:cs typeface="Arial" pitchFamily="34" charset="0"/>
                <a:sym typeface="Wingdings 2" pitchFamily="18" charset="2"/>
              </a:rPr>
              <a:t>Led báo trạng thái điều hưởng</a:t>
            </a:r>
            <a:endParaRPr kumimoji="0" lang="it-IT" altLang="ko-KR" b="0" i="0" u="none" strike="noStrike" cap="none" normalizeH="0" baseline="0" dirty="0" smtClean="0">
              <a:ln>
                <a:noFill/>
              </a:ln>
              <a:solidFill>
                <a:srgbClr val="0D0D0D"/>
              </a:solidFill>
              <a:effectLst/>
              <a:latin typeface="Arial" pitchFamily="34" charset="0"/>
              <a:ea typeface="Batang" pitchFamily="18" charset="-127"/>
              <a:cs typeface="Arial" pitchFamily="34" charset="0"/>
              <a:sym typeface="Wingdings 2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65199" y="400691"/>
            <a:ext cx="7020350" cy="30175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460712" y="31359"/>
            <a:ext cx="60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 SAU BỘ ĐIỀU HƯỞNG ĂNG TEN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36073" y="3617140"/>
            <a:ext cx="847860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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Cọc đất máy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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Đầu nối cáp điều khiển bộ điều hưởng ăng ten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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Đầu nối cao tần vào (kết nối với đầu nối ăng ten cao tần của máy VRS-631/S)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dirty="0" smtClean="0">
                <a:sym typeface="Wingdings 2"/>
              </a:rPr>
              <a:t>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Đầu nối ăng ten 2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de-DE" dirty="0" smtClean="0">
                <a:latin typeface="Arial" pitchFamily="34" charset="0"/>
                <a:cs typeface="Arial" pitchFamily="34" charset="0"/>
                <a:sym typeface="Wingdings 2"/>
              </a:rPr>
              <a:t>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Đầu nối ăng ten 1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209550"/>
            <a:ext cx="60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 TRƯỚC NGUỒN CHUYỂN ĐỔI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02439" y="559831"/>
            <a:ext cx="4679361" cy="325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0" y="3651746"/>
            <a:ext cx="46858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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Nút nhấn chọn nguồn đầu vào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 2" pitchFamily="18" charset="2"/>
              <a:buChar char="k"/>
            </a:pPr>
            <a:r>
              <a:rPr lang="it-IT" dirty="0" smtClean="0">
                <a:latin typeface="Arial" pitchFamily="34" charset="0"/>
                <a:cs typeface="Arial" pitchFamily="34" charset="0"/>
              </a:rPr>
              <a:t> Màn hình hiển thị các thông số hoạt động</a:t>
            </a:r>
          </a:p>
          <a:p>
            <a:pPr>
              <a:buFont typeface="Wingdings 2" pitchFamily="18" charset="2"/>
              <a:buChar char="l"/>
            </a:pPr>
            <a:r>
              <a:rPr lang="it-IT" dirty="0" smtClean="0">
                <a:latin typeface="Arial" pitchFamily="34" charset="0"/>
                <a:cs typeface="Arial" pitchFamily="34" charset="0"/>
              </a:rPr>
              <a:t> Đèn 220 V: báo nguồn AC đầu vào</a:t>
            </a: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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Nút nhấn </a:t>
            </a:r>
            <a:r>
              <a:rPr lang="it-IT" smtClean="0">
                <a:latin typeface="Arial" pitchFamily="34" charset="0"/>
                <a:cs typeface="Arial" pitchFamily="34" charset="0"/>
              </a:rPr>
              <a:t>BẬT/TẮT nguồn</a:t>
            </a:r>
            <a:endParaRPr lang="it-IT" dirty="0" smtClean="0"/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670407" y="3651746"/>
            <a:ext cx="4608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de-DE" dirty="0" smtClean="0">
                <a:latin typeface="Arial" pitchFamily="34" charset="0"/>
                <a:cs typeface="Arial" pitchFamily="34" charset="0"/>
                <a:sym typeface="Wingdings 2"/>
              </a:rPr>
              <a:t>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Đèn 12/24 V: báo nguồn DC đầu vào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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Đèn LỖI: cảnh báo khi nguồn gặp sự cố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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Nút nhấn chọn dòng nạp ắc quy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99" y="762165"/>
            <a:ext cx="6923644" cy="16506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590159" y="133350"/>
            <a:ext cx="6029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MẶT SAU NGUỒN CHUYỂN ĐỔI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13305" y="2730500"/>
            <a:ext cx="3583032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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Cọc đất máy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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Đầu nối nguồn vào 220 VAC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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Vít kín khí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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Vị trí dán tem thiết bị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de-DE" dirty="0" smtClean="0">
                <a:latin typeface="Arial" pitchFamily="34" charset="0"/>
                <a:cs typeface="Arial" pitchFamily="34" charset="0"/>
                <a:sym typeface="Wingdings 2"/>
              </a:rPr>
              <a:t>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Đầu nối nguồn vào 12/24 VDC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r>
              <a:rPr lang="en-US" dirty="0" smtClean="0">
                <a:latin typeface="Arial" pitchFamily="34" charset="0"/>
                <a:cs typeface="Arial" pitchFamily="34" charset="0"/>
                <a:sym typeface="Wingdings 2"/>
              </a:rPr>
              <a:t>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dirty="0" smtClean="0">
                <a:latin typeface="Arial" pitchFamily="34" charset="0"/>
                <a:cs typeface="Arial" pitchFamily="34" charset="0"/>
              </a:rPr>
              <a:t>Đầu nối nguồn ra 24 VDC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0599" y="209550"/>
            <a:ext cx="5544457" cy="481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- 2 phím chỉnh âm lượng [VOL+], [VOL-] tăng giảm âm lượng.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- 2 phím chuyển kênh [CH+], [CH-] tăng giảm kênh.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- 2 phím xác nhận thay đổi tham số [   ], [ESC].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- 10 phím chức năng nhập liệu (chữ số 0 ÷ 9, chữ cái a ÷ z) và phím tắt chức năng: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[Menu]: Cấu hình máy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[SCAN]: Chế độ quét.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[SQU]: Bật/Tắt triệt rào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[TUNE]: Điều hưởng với Ăng ten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[ALE]: Vào cửa sổ ALE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[TEST]: Tự kiểm tra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[BLIT]: Tăng/Giảm độ sáng đèn nền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[CLR]: Xóa tham số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[TX/RX]: Chế độ thu thường/Canh/DPD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              [SPK]: Bật/Tắt loa ngoài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Phím từ [F1] đến [F4] tương ứng cửa sổ tính năng hiển thị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21" y="895350"/>
            <a:ext cx="3428999" cy="161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799" y="2654390"/>
            <a:ext cx="2212975" cy="2156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-29198" y="361950"/>
            <a:ext cx="3428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u="sng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PHÍM CHỨC NĂNG</a:t>
            </a:r>
            <a:endParaRPr lang="en-US" u="sng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1004605"/>
              </p:ext>
            </p:extLst>
          </p:nvPr>
        </p:nvGraphicFramePr>
        <p:xfrm>
          <a:off x="2057400" y="277963"/>
          <a:ext cx="4851400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3" imgW="5257948" imgH="2311458" progId="Visio.Drawing.11">
                  <p:embed/>
                </p:oleObj>
              </mc:Choice>
              <mc:Fallback>
                <p:oleObj name="Visio" r:id="rId3" imgW="5257948" imgH="231145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77963"/>
                        <a:ext cx="4851400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21792" y="2409887"/>
            <a:ext cx="8382000" cy="2707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Sau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khi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cấp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nguồn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cho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máy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bật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công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tắc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nguồn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,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màn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hình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hiển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thị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tham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Trạng thái loa ngoài: Bật/Tắt loa ngoài</a:t>
            </a: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Kết nối điều hưởng: Bật/Tắt điều hưởng</a:t>
            </a: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Giờ hiện tại: Thời gian của máy</a:t>
            </a: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Tọa độ GPS: Vị trí hiện tại của máy</a:t>
            </a: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Trạng thái điều hưởng: Điều hưởng OK/FAIL</a:t>
            </a: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Kênh hiện tại: Thông tin kênh</a:t>
            </a: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Chế độ hiện tại: Tham số kênh</a:t>
            </a: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Phím điều khiển mềm: Tương ứng từng cửa sổ</a:t>
            </a: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Thang tín hiệu phát: tỷ số sóng đứng và phần trăm công suất phát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1447800" y="0"/>
            <a:ext cx="596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MÀN </a:t>
            </a:r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HÌNH HIỂN THỊ </a:t>
            </a:r>
            <a:endParaRPr lang="en-US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2438400" y="819150"/>
            <a:ext cx="4134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I. TỔNG QUAN XE VÔ TUYẾN ĐIỆN </a:t>
            </a:r>
          </a:p>
        </p:txBody>
      </p:sp>
      <p:sp>
        <p:nvSpPr>
          <p:cNvPr id="3" name="Rectangle 2"/>
          <p:cNvSpPr/>
          <p:nvPr/>
        </p:nvSpPr>
        <p:spPr>
          <a:xfrm>
            <a:off x="0" y="1106010"/>
            <a:ext cx="28991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Tính năng chiến kỹ thuật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857585"/>
            <a:ext cx="914400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Xe </a:t>
            </a: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vô tuyến điện là một thành phần của tổng trạm thông tin cơ động cấp chiến lược - chiến dịch, xe có thể tổ chức liên lạc ở các chế độ thoại (thoại rõ, thoại mật, thoại số, thoại số mật), báo, truyền số liệu, truyền ảnh qua kênh vô 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tuyến</a:t>
            </a:r>
          </a:p>
          <a:p>
            <a:pPr algn="just"/>
            <a:endParaRPr lang="vi-VN" sz="1600" smtClean="0">
              <a:solidFill>
                <a:srgbClr val="000000"/>
              </a:solidFill>
              <a:latin typeface="Times New Roman"/>
              <a:ea typeface="Arial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Xe vô tuyến điện cho phép kết nối rộng rãi với nhiều phương thức liên lạc, có thể tương thích và kết nối với các hệ thống như: hệ thống VTĐsn, hệ thống VTĐscn, hệ thống điện thoại  PSTN, hệ thống Trunking, hệ thống Satcom, hệ thống TETRA, bộ đàm 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UHF/VHF…</a:t>
            </a:r>
          </a:p>
          <a:p>
            <a:pPr algn="just"/>
            <a:endParaRPr lang="vi-VN" sz="1600" smtClean="0">
              <a:solidFill>
                <a:srgbClr val="000000"/>
              </a:solidFill>
              <a:latin typeface="Times New Roman"/>
              <a:ea typeface="Arial"/>
            </a:endParaRPr>
          </a:p>
          <a:p>
            <a:pPr marL="285750" indent="-285750" algn="just">
              <a:buFont typeface="Wingdings" panose="05000000000000000000" pitchFamily="2" charset="2"/>
              <a:buChar char="v"/>
            </a:pPr>
            <a:r>
              <a:rPr lang="it-IT" sz="1600" smtClean="0">
                <a:solidFill>
                  <a:srgbClr val="000000"/>
                </a:solidFill>
                <a:latin typeface="Times New Roman"/>
                <a:ea typeface="Arial"/>
              </a:rPr>
              <a:t>Xe </a:t>
            </a:r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được thiết kế dưới dạng các tủ độc </a:t>
            </a:r>
            <a:r>
              <a:rPr lang="it-IT" sz="1600" smtClean="0">
                <a:solidFill>
                  <a:srgbClr val="000000"/>
                </a:solidFill>
                <a:latin typeface="Times New Roman"/>
                <a:ea typeface="Arial"/>
              </a:rPr>
              <a:t>lập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. Mỗi</a:t>
            </a:r>
            <a:r>
              <a:rPr lang="it-IT" sz="1600" smtClean="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tủ</a:t>
            </a: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 là một vali rack 19 inch</a:t>
            </a:r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 có thể dễ dàng tháo lắp, cơ động phục vụ các tình huống thông tin khác nhau, phù hợp với nhiều địa hình tác chiến đa dạng. 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marL="285750" indent="-285750" algn="just">
              <a:buFontTx/>
              <a:buChar char="-"/>
            </a:pPr>
            <a:endParaRPr lang="en-US" sz="1600"/>
          </a:p>
        </p:txBody>
      </p:sp>
      <p:sp>
        <p:nvSpPr>
          <p:cNvPr id="8" name="Rectangle 7"/>
          <p:cNvSpPr/>
          <p:nvPr/>
        </p:nvSpPr>
        <p:spPr>
          <a:xfrm>
            <a:off x="0" y="1488253"/>
            <a:ext cx="27709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en-US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. Tính năng </a:t>
            </a:r>
            <a:r>
              <a:rPr lang="en-US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chiến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3411279" cy="2096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986" y="2065171"/>
            <a:ext cx="3200401" cy="897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2962318"/>
            <a:ext cx="1905000" cy="21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399314" y="1926202"/>
            <a:ext cx="5744686" cy="22000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it-IT" sz="1600" b="1" dirty="0" smtClean="0">
                <a:latin typeface="Arial" pitchFamily="34" charset="0"/>
                <a:cs typeface="Arial" pitchFamily="34" charset="0"/>
              </a:rPr>
              <a:t>1.Chuyển kênh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Có hai cách sau để chuyển kênh: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</a:pPr>
            <a:r>
              <a:rPr lang="pt-BR" sz="1600" dirty="0" smtClean="0">
                <a:latin typeface="Arial" pitchFamily="34" charset="0"/>
                <a:cs typeface="Arial" pitchFamily="34" charset="0"/>
              </a:rPr>
              <a:t>- Cách 1: Bấm hai phím [CH+] và [CH-] để chuyển lần lượt đến từng kênh.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7000"/>
              </a:lnSpc>
            </a:pPr>
            <a:r>
              <a:rPr lang="pt-BR" sz="1600" dirty="0" smtClean="0">
                <a:latin typeface="Arial" pitchFamily="34" charset="0"/>
                <a:cs typeface="Arial" pitchFamily="34" charset="0"/>
              </a:rPr>
              <a:t>- Cách 2: Chuyển nhanh bất kỳ kênh nào trong 100 kênh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Bước 1: Bấm phím [CHANNEL]/[F1] để cho phép nhập kênh.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Bước 2: Nhập chỉ số kênh (0 đến 99).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Bước 3: Bấm [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] để xác nhận hoặc [ESC] để hủy.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191000" y="361950"/>
            <a:ext cx="445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CÀI ĐẶT CÁC THAM SỐ KÊNH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801209" y="3836569"/>
            <a:ext cx="162983" cy="2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270" y="514350"/>
            <a:ext cx="2514600" cy="14473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" y="1961707"/>
            <a:ext cx="2894439" cy="83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0030561"/>
              </p:ext>
            </p:extLst>
          </p:nvPr>
        </p:nvGraphicFramePr>
        <p:xfrm>
          <a:off x="338270" y="3486150"/>
          <a:ext cx="2575619" cy="1480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6" name="Visio" r:id="rId5" imgW="3299028" imgH="1890263" progId="Visio.Drawing.11">
                  <p:embed/>
                </p:oleObj>
              </mc:Choice>
              <mc:Fallback>
                <p:oleObj name="Visio" r:id="rId5" imgW="3299028" imgH="189026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270" y="3486150"/>
                        <a:ext cx="2575619" cy="148085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78677" y="145018"/>
            <a:ext cx="163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Chế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1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tần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số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78676" y="3123286"/>
            <a:ext cx="1633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Chế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độ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2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tần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số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52870" y="828111"/>
            <a:ext cx="6291130" cy="4307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it-IT" sz="1600" b="1" dirty="0" smtClean="0">
                <a:latin typeface="Arial" pitchFamily="34" charset="0"/>
                <a:cs typeface="Arial" pitchFamily="34" charset="0"/>
              </a:rPr>
              <a:t>2.</a:t>
            </a:r>
            <a:r>
              <a:rPr lang="it-IT" sz="16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sz="1600" b="1" dirty="0" smtClean="0">
                <a:latin typeface="Arial" pitchFamily="34" charset="0"/>
                <a:cs typeface="Arial" pitchFamily="34" charset="0"/>
              </a:rPr>
              <a:t>Thay đổi tần số kênh</a:t>
            </a:r>
            <a:endParaRPr lang="en-US" sz="1600" b="1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  <a:buFont typeface="Wingdings" pitchFamily="2" charset="2"/>
              <a:buChar char="Ø"/>
            </a:pPr>
            <a:r>
              <a:rPr lang="pt-BR" sz="1600" dirty="0" smtClean="0">
                <a:latin typeface="Arial" pitchFamily="34" charset="0"/>
                <a:cs typeface="Arial" pitchFamily="34" charset="0"/>
              </a:rPr>
              <a:t> Chế độ 1 tần số: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Bước 1: Di chuyển đến kênh cần chỉnh tần số. Bấm phím [FREQ]/[F2] để cho phép thay đổi tần số.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Bước 2: Nhập tần số mới bằng các phím số</a:t>
            </a:r>
          </a:p>
          <a:p>
            <a:pPr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Bước 3: Bấm [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] để xác nhận hoặc [ESC] để hủy.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</a:pPr>
            <a:endParaRPr lang="it-IT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  <a:buFont typeface="Wingdings" pitchFamily="2" charset="2"/>
              <a:buChar char="Ø"/>
            </a:pPr>
            <a:r>
              <a:rPr lang="pt-BR" sz="1600" dirty="0" smtClean="0">
                <a:latin typeface="Arial" pitchFamily="34" charset="0"/>
                <a:cs typeface="Arial" pitchFamily="34" charset="0"/>
              </a:rPr>
              <a:t> Chế độ 2 tần số: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Bước 1: Di chuyển đến kênh cần chỉnh tần số. Cấu hình máy ở chế độ 2 tần số thu/phát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Bước 2: Bấm phím [FREQ-RX]/[F2] thay đổi tần số phát. Bấm các phím số để nhập tần thu mới. Bấm [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] để xác nhận hoặc [ESC] để hủy.</a:t>
            </a:r>
          </a:p>
          <a:p>
            <a:pPr lvl="0">
              <a:lnSpc>
                <a:spcPct val="107000"/>
              </a:lnSpc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- Bước 3: Bấm tiếp phím [FREQ-TX] /[F2] để cho phép thay đổi tần số phát. Bấm các phím số để nhập tần số phát . Bấm [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 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] để xác nhận hoặc [ESC] để hủy.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57150"/>
            <a:ext cx="445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rial" pitchFamily="34" charset="0"/>
                <a:cs typeface="Arial" pitchFamily="34" charset="0"/>
              </a:rPr>
              <a:t>CÀI ĐẶT CÁC THAM SỐ KÊNH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9600" y="2194782"/>
            <a:ext cx="162983" cy="2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172200" y="3790950"/>
            <a:ext cx="162983" cy="2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848600" y="4552950"/>
            <a:ext cx="162983" cy="2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487356"/>
              </p:ext>
            </p:extLst>
          </p:nvPr>
        </p:nvGraphicFramePr>
        <p:xfrm>
          <a:off x="0" y="895351"/>
          <a:ext cx="2971800" cy="17072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Visio" r:id="rId3" imgW="3299028" imgH="1890263" progId="Visio.Drawing.11">
                  <p:embed/>
                </p:oleObj>
              </mc:Choice>
              <mc:Fallback>
                <p:oleObj name="Visio" r:id="rId3" imgW="3299028" imgH="1890263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895351"/>
                        <a:ext cx="2971800" cy="17072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966" y="2647950"/>
            <a:ext cx="2886947" cy="871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2902761" y="895350"/>
            <a:ext cx="7445830" cy="3096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07000"/>
              </a:lnSpc>
            </a:pPr>
            <a:r>
              <a:rPr lang="it-IT" sz="1600" b="1" dirty="0" smtClean="0">
                <a:latin typeface="Arial" pitchFamily="34" charset="0"/>
                <a:cs typeface="Arial" pitchFamily="34" charset="0"/>
              </a:rPr>
              <a:t>3.</a:t>
            </a:r>
            <a:r>
              <a:rPr lang="it-IT" sz="1600" i="1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sz="1600" b="1" dirty="0" smtClean="0">
                <a:latin typeface="Arial" pitchFamily="34" charset="0"/>
                <a:cs typeface="Arial" pitchFamily="34" charset="0"/>
              </a:rPr>
              <a:t>Thay đổi chế độ công tác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Bước 1: Di chuyển đến kênh cần chỉnh chế độ. </a:t>
            </a:r>
          </a:p>
          <a:p>
            <a:pPr lvl="0"/>
            <a:r>
              <a:rPr lang="it-IT" sz="1600" dirty="0" smtClean="0">
                <a:latin typeface="Arial" pitchFamily="34" charset="0"/>
                <a:cs typeface="Arial" pitchFamily="34" charset="0"/>
              </a:rPr>
              <a:t>- Bước 2: </a:t>
            </a:r>
            <a:r>
              <a:rPr lang="pt-BR" sz="1600" dirty="0" smtClean="0">
                <a:latin typeface="Arial" pitchFamily="34" charset="0"/>
                <a:cs typeface="Arial" pitchFamily="34" charset="0"/>
              </a:rPr>
              <a:t>Bấm phím [MODE]/[F3] để thay đổi các chế độ công tác.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7000"/>
              </a:lnSpc>
              <a:buFontTx/>
              <a:buChar char="-"/>
            </a:pPr>
            <a:r>
              <a:rPr lang="it-IT" sz="1600" dirty="0" smtClean="0">
                <a:latin typeface="Arial" pitchFamily="34" charset="0"/>
                <a:cs typeface="Arial" pitchFamily="34" charset="0"/>
              </a:rPr>
              <a:t> Bước 3: Bấm [  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] để xác nhận hoặc [ESC] để hủy.</a:t>
            </a:r>
          </a:p>
          <a:p>
            <a:pPr>
              <a:lnSpc>
                <a:spcPct val="107000"/>
              </a:lnSpc>
            </a:pPr>
            <a:endParaRPr lang="it-IT" sz="1600" dirty="0" smtClean="0">
              <a:latin typeface="Arial" pitchFamily="34" charset="0"/>
              <a:cs typeface="Arial" pitchFamily="34" charset="0"/>
            </a:endParaRPr>
          </a:p>
          <a:p>
            <a:pPr>
              <a:buFont typeface="Wingdings" pitchFamily="2" charset="2"/>
              <a:buChar char="v"/>
            </a:pPr>
            <a:r>
              <a:rPr lang="it-IT" sz="1600" dirty="0" smtClean="0"/>
              <a:t>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Chú ý: Máy VRS-631/S cung cấp các chế độ công tác sau: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pt-BR" sz="1600" dirty="0" smtClean="0">
                <a:latin typeface="Arial" pitchFamily="34" charset="0"/>
                <a:cs typeface="Arial" pitchFamily="34" charset="0"/>
              </a:rPr>
              <a:t>- Thoại đơn biên: USB, LSB.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pt-BR" sz="1600" dirty="0" smtClean="0">
                <a:latin typeface="Arial" pitchFamily="34" charset="0"/>
                <a:cs typeface="Arial" pitchFamily="34" charset="0"/>
              </a:rPr>
              <a:t>- Báo đẳng biên: CW, NCW.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pt-BR" sz="1600" dirty="0" smtClean="0">
                <a:latin typeface="Arial" pitchFamily="34" charset="0"/>
                <a:cs typeface="Arial" pitchFamily="34" charset="0"/>
              </a:rPr>
              <a:t>- Thoại mật tần số cố định (dùng mã mật AES-256): HF-FIX.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pt-BR" sz="1600" dirty="0" smtClean="0">
                <a:latin typeface="Arial" pitchFamily="34" charset="0"/>
                <a:cs typeface="Arial" pitchFamily="34" charset="0"/>
              </a:rPr>
              <a:t>- Thoại rõ nhảy tần: HOP-C.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 lvl="0"/>
            <a:r>
              <a:rPr lang="pt-BR" sz="1600" dirty="0" smtClean="0">
                <a:latin typeface="Arial" pitchFamily="34" charset="0"/>
                <a:cs typeface="Arial" pitchFamily="34" charset="0"/>
              </a:rPr>
              <a:t>- Thoại mật nhảy tần (dùng mã mật AES-256): HF-HOP.</a:t>
            </a:r>
            <a:endParaRPr lang="en-US" sz="1600" dirty="0" smtClean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07000"/>
              </a:lnSpc>
              <a:buFont typeface="Wingdings" pitchFamily="2" charset="2"/>
              <a:buChar char="v"/>
            </a:pPr>
            <a:endParaRPr lang="en-US" sz="1600" dirty="0" smtClean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53543" y="133350"/>
            <a:ext cx="4455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itchFamily="34" charset="0"/>
                <a:cs typeface="Arial" pitchFamily="34" charset="0"/>
              </a:rPr>
              <a:t>CÀI ĐẶT CÁC THAM SỐ KÊNH</a:t>
            </a:r>
            <a:endParaRPr lang="en-US" dirty="0">
              <a:solidFill>
                <a:srgbClr val="FF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19600" y="1733550"/>
            <a:ext cx="162983" cy="215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89314" y="718012"/>
            <a:ext cx="5965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 </a:t>
            </a:r>
            <a:r>
              <a:rPr lang="en-US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ĐƠN BIÊN – BÁO ĐẲNG BIÊN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28600" y="1581150"/>
            <a:ext cx="8839200" cy="2444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0">
              <a:lnSpc>
                <a:spcPct val="107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Thoại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USB, LSB</a:t>
            </a:r>
          </a:p>
          <a:p>
            <a:pPr lvl="0"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đẳng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biên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 CW, NCW</a:t>
            </a: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   </a:t>
            </a:r>
          </a:p>
          <a:p>
            <a:pPr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[Mode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]/[F3]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Chú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Trong chế độ thoại đơn biên và báo đẳng biên, người dùng chỉ cần quan tâm đến tần số làm việc hiện tại trên mặt máy.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9957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646442" y="666750"/>
            <a:ext cx="5965371" cy="66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THOẠI MẬT NHẢY TẦN – CỐ ĐỊNH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40286"/>
            <a:ext cx="9144000" cy="3677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lvl="0" indent="-34290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pt-BR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- Thoại </a:t>
            </a:r>
            <a:r>
              <a:rPr lang="pt-B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mật tần số cố định (dùng mã mật AES-256): HF-FIX.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pt-BR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- Thoại </a:t>
            </a:r>
            <a:r>
              <a:rPr lang="pt-B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rõ nhảy tần: HOP-C.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pt-BR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  - Thoại </a:t>
            </a:r>
            <a:r>
              <a:rPr lang="pt-BR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mật nhảy tần (dùng mã mật AES-256): HF-HOP.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285750" lvl="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Chuyển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tới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   </a:t>
            </a:r>
          </a:p>
          <a:p>
            <a:pPr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[Mode]/[F3]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chế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liên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lạc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Wingdings" panose="05000000000000000000" pitchFamily="2" charset="2"/>
              <a:buChar char="v"/>
            </a:pPr>
            <a:r>
              <a:rPr lang="en-US" sz="1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Chú</a:t>
            </a:r>
            <a:r>
              <a:rPr lang="en-US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ý </a:t>
            </a:r>
          </a:p>
          <a:p>
            <a:pPr lvl="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</a:pPr>
            <a:r>
              <a:rPr lang="it-IT" sz="160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-     Trong </a:t>
            </a:r>
            <a:r>
              <a:rPr lang="it-I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chế độ HF-FIX, </a:t>
            </a:r>
            <a:r>
              <a:rPr lang="it-IT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cần </a:t>
            </a:r>
            <a:r>
              <a:rPr lang="it-I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quan tâm đến tần số kênh, tốc độ mã hóa thoại </a:t>
            </a:r>
            <a:r>
              <a:rPr lang="en-US" sz="1600" b="1" dirty="0" err="1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Vocoder</a:t>
            </a:r>
            <a:r>
              <a:rPr lang="en-US" sz="1600" b="1" dirty="0">
                <a:solidFill>
                  <a:srgbClr val="000000"/>
                </a:solid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Type</a:t>
            </a:r>
            <a:r>
              <a:rPr lang="it-I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lvl="0" indent="-342900" algn="just">
              <a:lnSpc>
                <a:spcPct val="107000"/>
              </a:lnSpc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-"/>
            </a:pPr>
            <a:r>
              <a:rPr lang="it-I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 chế độ </a:t>
            </a:r>
            <a:r>
              <a:rPr lang="it-IT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HF-HOP, </a:t>
            </a:r>
            <a:r>
              <a:rPr lang="it-I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HOP-C</a:t>
            </a:r>
            <a:r>
              <a:rPr lang="it-IT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it-I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cần quan tâm đến chế độ Hop-Mode, Hop-Rate, VocoderType. Với chế độ nhảy tần quanh tần số trung tâm (CENTER</a:t>
            </a:r>
            <a:r>
              <a:rPr lang="it-IT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it-I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cần quan tâm đến tần số kênh hiện tại. Với chế độ nhảy tần theo bảng (TABLE</a:t>
            </a:r>
            <a:r>
              <a:rPr lang="it-IT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), </a:t>
            </a:r>
            <a:r>
              <a:rPr lang="it-IT" sz="1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cần quan tâm đến bảng nhảy tần của </a:t>
            </a:r>
            <a:r>
              <a:rPr lang="it-IT" sz="1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kênh.</a:t>
            </a:r>
            <a:endParaRPr lang="en-US" sz="16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383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742950"/>
            <a:ext cx="5965371" cy="66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THOẠI </a:t>
            </a:r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</a:t>
            </a:r>
            <a:endParaRPr lang="en-US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" y="1408645"/>
            <a:ext cx="9144000" cy="378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I.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GPS:</a:t>
            </a: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toạ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hiển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thị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màn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[ALE]/[5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] vào cửa sổ chế độ ALE.</a:t>
            </a:r>
          </a:p>
          <a:p>
            <a:pPr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Ấn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TUNE (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[F3]/[4])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ATU.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</a:pP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+ Group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ID </a:t>
            </a:r>
            <a:endParaRPr lang="it-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</a:pP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+ Bảng kênh SC-LIST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Nhập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địa</a:t>
            </a:r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nhấn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[CALL-ID]/[F3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],</a:t>
            </a:r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100 ÷ </a:t>
            </a:r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159 (</a:t>
            </a:r>
            <a:r>
              <a:rPr lang="en-A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đơn</a:t>
            </a:r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),  </a:t>
            </a:r>
            <a:r>
              <a:rPr lang="en-AU" sz="1600" dirty="0">
                <a:latin typeface="Arial" panose="020B0604020202020204" pitchFamily="34" charset="0"/>
                <a:cs typeface="Arial" panose="020B0604020202020204" pitchFamily="34" charset="0"/>
              </a:rPr>
              <a:t>300 ÷ 359 (</a:t>
            </a:r>
            <a:r>
              <a:rPr lang="en-A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AU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AU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  <a:p>
            <a:pPr>
              <a:lnSpc>
                <a:spcPct val="107000"/>
              </a:lnSpc>
            </a:pP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Bước 2: Thực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hiện đánh giá điểm kênh 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truyền nhấn [CQA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]/[F2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</a:p>
          <a:p>
            <a:pPr>
              <a:lnSpc>
                <a:spcPct val="107000"/>
              </a:lnSpc>
            </a:pP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Bước 3: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hực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hiện kết 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nối, nhấn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[CALL]/[F2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].</a:t>
            </a:r>
          </a:p>
          <a:p>
            <a:pPr>
              <a:lnSpc>
                <a:spcPct val="107000"/>
              </a:lnSpc>
            </a:pPr>
            <a:endParaRPr lang="it-IT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v"/>
            </a:pP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Chú ý: Quá trình thực hiện gọi tuỳ thuộc cấu hình</a:t>
            </a:r>
            <a:r>
              <a:rPr lang="it-IT" sz="1600" dirty="0" smtClean="0"/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“ALE Call Mode” 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là AUTO, FAST hoặc MANUAL mà thiết lập kết nối khác nhau.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62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1200150"/>
            <a:ext cx="9144000" cy="37809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</a:pP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II.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ALE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GPS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it-IT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Sync Type’’ No GPS, các bước thiết lập như sử dụng GPS.</a:t>
            </a:r>
          </a:p>
          <a:p>
            <a:pPr>
              <a:lnSpc>
                <a:spcPct val="107000"/>
              </a:lnSpc>
            </a:pPr>
            <a:r>
              <a:rPr lang="it-IT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III. Chế độ Scan</a:t>
            </a:r>
            <a:r>
              <a:rPr lang="it-IT" sz="1600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kênh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truyền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it-IT" sz="1600" dirty="0">
                <a:latin typeface="Arial" panose="020B0604020202020204" pitchFamily="34" charset="0"/>
                <a:cs typeface="Arial" panose="020B0604020202020204" pitchFamily="34" charset="0"/>
              </a:rPr>
              <a:t>[ALE]/[5</a:t>
            </a: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] vào cửa sổ chế độ ALE.</a:t>
            </a:r>
          </a:p>
          <a:p>
            <a:pPr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2: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TUNE (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[F3]/[4])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sử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ATU.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[2]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tham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giống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nhau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285750" indent="-285750">
              <a:lnSpc>
                <a:spcPct val="107000"/>
              </a:lnSpc>
            </a:pP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+ Start FRQ (MHz).</a:t>
            </a:r>
          </a:p>
          <a:p>
            <a:pPr marL="285750" indent="-285750"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+ Step FRQ.</a:t>
            </a:r>
          </a:p>
          <a:p>
            <a:pPr marL="285750" indent="-285750"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+ Channel Number.</a:t>
            </a:r>
          </a:p>
          <a:p>
            <a:pPr marL="285750" indent="-285750">
              <a:lnSpc>
                <a:spcPct val="107000"/>
              </a:lnSpc>
              <a:buFont typeface="Wingdings" panose="05000000000000000000" pitchFamily="2" charset="2"/>
              <a:buChar char="Ø"/>
            </a:pP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nối</a:t>
            </a:r>
            <a:endParaRPr lang="en-US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1: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máy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nhấn</a:t>
            </a:r>
            <a:r>
              <a:rPr lang="en-US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[TUNE]/[F4].</a:t>
            </a:r>
            <a:endParaRPr lang="en-AU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07000"/>
              </a:lnSpc>
            </a:pP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Bước 2: Một máy thực hiện nhấn [RES]/[F1], báo kết quả chọn kênh có điểm tốt nhất.</a:t>
            </a:r>
          </a:p>
          <a:p>
            <a:pPr>
              <a:lnSpc>
                <a:spcPct val="107000"/>
              </a:lnSpc>
            </a:pPr>
            <a:r>
              <a:rPr lang="it-IT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 - Bước 3: Tại của sổ làm việc chính liên lạc bằng tần số vừa chọn.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676400" y="666750"/>
            <a:ext cx="5965371" cy="665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THOẠI</a:t>
            </a:r>
          </a:p>
          <a:p>
            <a:pPr algn="ctr">
              <a:lnSpc>
                <a:spcPct val="107000"/>
              </a:lnSpc>
              <a:spcAft>
                <a:spcPts val="0"/>
              </a:spcAft>
            </a:pPr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THOẠI </a:t>
            </a:r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ALE</a:t>
            </a:r>
            <a:endParaRPr lang="en-US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62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676400" y="742950"/>
            <a:ext cx="59653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TIN NHẮN NHANH</a:t>
            </a:r>
            <a:endParaRPr lang="en-US">
              <a:solidFill>
                <a:srgbClr val="FF0000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9685" y="1352550"/>
            <a:ext cx="8004629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Ø"/>
            </a:pPr>
            <a:r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Thiết lập kênh truyền:</a:t>
            </a:r>
          </a:p>
          <a:p>
            <a:pPr>
              <a:lnSpc>
                <a:spcPct val="130000"/>
              </a:lnSpc>
            </a:pPr>
            <a:r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- Bước 1: Soạn tin/Chọn tin nhắn mẫu cần gửi</a:t>
            </a:r>
            <a:endParaRPr lang="it-IT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- Bước 2: Nhấn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phím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 [SEND]/[F1] để bắt đầu </a:t>
            </a:r>
            <a:r>
              <a:rPr lang="it-IT" sz="1600" smtClean="0">
                <a:latin typeface="Arial" panose="020B0604020202020204" pitchFamily="34" charset="0"/>
                <a:cs typeface="Arial" panose="020B0604020202020204" pitchFamily="34" charset="0"/>
              </a:rPr>
              <a:t>gửi.</a:t>
            </a:r>
            <a:endParaRPr lang="en-US" sz="16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30000"/>
              </a:lnSpc>
            </a:pPr>
            <a:r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- Bước </a:t>
            </a:r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en-US" sz="1600" smtClean="0">
                <a:latin typeface="Arial" panose="020B0604020202020204" pitchFamily="34" charset="0"/>
                <a:cs typeface="Arial" panose="020B0604020202020204" pitchFamily="34" charset="0"/>
              </a:rPr>
              <a:t>: Chọn kênh bảng đánh giá kênh truyền.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 K</a:t>
            </a:r>
            <a:r>
              <a:rPr lang="it-IT" sz="1600" smtClean="0">
                <a:latin typeface="Arial" panose="020B0604020202020204" pitchFamily="34" charset="0"/>
                <a:cs typeface="Arial" panose="020B0604020202020204" pitchFamily="34" charset="0"/>
              </a:rPr>
              <a:t>ết 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nối thành </a:t>
            </a:r>
            <a:r>
              <a:rPr lang="it-IT" sz="1600" smtClean="0">
                <a:latin typeface="Arial" panose="020B0604020202020204" pitchFamily="34" charset="0"/>
                <a:cs typeface="Arial" panose="020B0604020202020204" pitchFamily="34" charset="0"/>
              </a:rPr>
              <a:t>công, 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tin nhắn sẽ tự </a:t>
            </a:r>
            <a:r>
              <a:rPr lang="it-IT" sz="1600" smtClean="0">
                <a:latin typeface="Arial" panose="020B0604020202020204" pitchFamily="34" charset="0"/>
                <a:cs typeface="Arial" panose="020B0604020202020204" pitchFamily="34" charset="0"/>
              </a:rPr>
              <a:t>động gửi và báo kết quả gửi tin nhắn.</a:t>
            </a:r>
          </a:p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AU" sz="1600" smtClean="0">
                <a:latin typeface="Arial" panose="020B0604020202020204" pitchFamily="34" charset="0"/>
                <a:cs typeface="Arial" panose="020B0604020202020204" pitchFamily="34" charset="0"/>
              </a:rPr>
              <a:t>Chú ý:</a:t>
            </a:r>
          </a:p>
          <a:p>
            <a:pPr>
              <a:lnSpc>
                <a:spcPct val="130000"/>
              </a:lnSpc>
            </a:pP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Máy phải ở trạng thái </a:t>
            </a:r>
            <a:r>
              <a:rPr lang="it-IT" sz="1600" b="1">
                <a:latin typeface="Arial" panose="020B0604020202020204" pitchFamily="34" charset="0"/>
                <a:cs typeface="Arial" panose="020B0604020202020204" pitchFamily="34" charset="0"/>
              </a:rPr>
              <a:t>Scanning </a:t>
            </a:r>
            <a:r>
              <a:rPr lang="it-IT" sz="1600">
                <a:latin typeface="Arial" panose="020B0604020202020204" pitchFamily="34" charset="0"/>
                <a:cs typeface="Arial" panose="020B0604020202020204" pitchFamily="34" charset="0"/>
              </a:rPr>
              <a:t>trong chế độ ALE mới gửi được tin nhắn. Nếu đang ở trạng thái kết nối với một máy khác thì phải hủy kết nối trước khi thực hiện gửi tin nhắn</a:t>
            </a:r>
            <a:r>
              <a:rPr lang="it-IT" sz="160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62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763485" y="803712"/>
            <a:ext cx="5617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TÍNH NĂNG TRUYỀN/NHẬN SỐ LIỆU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166310"/>
            <a:ext cx="9144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Thiết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lập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kết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nối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it-IT" sz="1600" dirty="0" smtClean="0">
                <a:latin typeface="Arial" pitchFamily="34" charset="0"/>
                <a:cs typeface="Arial" pitchFamily="34" charset="0"/>
              </a:rPr>
              <a:t>    - Bước 1: Kết nối </a:t>
            </a:r>
            <a:r>
              <a:rPr lang="it-IT" sz="1600" dirty="0">
                <a:latin typeface="Arial" pitchFamily="34" charset="0"/>
                <a:cs typeface="Arial" pitchFamily="34" charset="0"/>
              </a:rPr>
              <a:t>cáp truyền số liệu vào cổng USB của máy tính tiêu chuẩn quân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sự, </a:t>
            </a:r>
            <a:r>
              <a:rPr lang="it-IT" sz="1600" dirty="0">
                <a:latin typeface="Arial" pitchFamily="34" charset="0"/>
                <a:cs typeface="Arial" pitchFamily="34" charset="0"/>
              </a:rPr>
              <a:t>đầu còn lại của cáp truyền số liệu (đầu tròn) vào cổng kết nối tương ứng trên máy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VRS-631/S.</a:t>
            </a:r>
          </a:p>
          <a:p>
            <a:r>
              <a:rPr lang="it-IT" sz="1600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  - Bước 2:  Sau khi cài đặt phần mềm (Xem trong HDSD) nhấn vào </a:t>
            </a:r>
            <a:r>
              <a:rPr lang="it-IT" sz="1600" smtClean="0">
                <a:latin typeface="Arial" pitchFamily="34" charset="0"/>
                <a:cs typeface="Arial" pitchFamily="34" charset="0"/>
              </a:rPr>
              <a:t>biểu tượng để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khởi động chương trình truyền/nhận số liệu.</a:t>
            </a:r>
          </a:p>
          <a:p>
            <a:r>
              <a:rPr lang="it-IT" sz="1600" dirty="0" smtClean="0">
                <a:latin typeface="Arial" pitchFamily="34" charset="0"/>
                <a:cs typeface="Arial" pitchFamily="34" charset="0"/>
              </a:rPr>
              <a:t>  - Bước 3: Nhấn chọn chức năng cấu hình để lựa chọn cổng kết nối, nhấn vào biểu tượng ‘’Kết nối’’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37" y="2926555"/>
            <a:ext cx="3941235" cy="22169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1" y="2926555"/>
            <a:ext cx="4558914" cy="22088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8622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9" descr="Description: C:\Users\THANHNT7883\Desktop\AnhAnhAnh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66950"/>
            <a:ext cx="3786094" cy="213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228600" y="1379606"/>
            <a:ext cx="84690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Thực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hiện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truyền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/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nhận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liệu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</a:t>
            </a:r>
          </a:p>
          <a:p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Tại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cửa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sổ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chức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năng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“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Truyền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số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liệu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”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hiển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thị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các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  <a:cs typeface="Arial" pitchFamily="34" charset="0"/>
              </a:rPr>
              <a:t>mô-đun</a:t>
            </a:r>
            <a:r>
              <a:rPr lang="en-US" sz="1600" dirty="0" smtClean="0">
                <a:latin typeface="Arial" pitchFamily="34" charset="0"/>
                <a:cs typeface="Arial" pitchFamily="34" charset="0"/>
              </a:rPr>
              <a:t>:</a:t>
            </a:r>
            <a:endParaRPr lang="en-US" sz="1600" dirty="0"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7326253"/>
              </p:ext>
            </p:extLst>
          </p:nvPr>
        </p:nvGraphicFramePr>
        <p:xfrm>
          <a:off x="4190999" y="2073086"/>
          <a:ext cx="4710523" cy="254095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739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366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6391"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Chức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năng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226695" algn="ctr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Mô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tả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5379"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Truyền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văn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bản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Nhập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văn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bản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từ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bàn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phím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hoặc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từ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tập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tin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văn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bản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quản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lý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tin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nhắn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đi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tin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nhắn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đến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5379"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Truyền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ảnh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Chụp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ảnh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hoặc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nhập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ảnh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từ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tập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tin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có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sẵn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hỗ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trợ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chỉnh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sửa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ảnh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cơ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bản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7690"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Truyền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tệp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Hỗ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trợ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gửi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tập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tin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dữ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liệu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30759"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Nhận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dữ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liệu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Chức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năng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nhận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dữ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liệu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sẽ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tự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động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nhận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dạng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loại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dữ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liệu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nhận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được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mà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hiển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thị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ở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vùng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hiển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thị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khác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nhau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Nhận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tin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nhắn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sẽ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hiển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thị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dạng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văn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bản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nhận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ảnh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sẽ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hiển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thị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hình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ảnh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.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7690"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Cài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đặt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tham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số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indent="0" algn="l" latinLnBrk="0">
                        <a:lnSpc>
                          <a:spcPct val="12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Cài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đặt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các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thông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số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>
                          <a:effectLst/>
                          <a:latin typeface="Arial" pitchFamily="34" charset="0"/>
                          <a:cs typeface="Arial" pitchFamily="34" charset="0"/>
                        </a:rPr>
                        <a:t>sử</a:t>
                      </a:r>
                      <a:r>
                        <a:rPr lang="en-US" sz="1200" kern="100" dirty="0">
                          <a:effectLst/>
                          <a:latin typeface="Arial" pitchFamily="34" charset="0"/>
                          <a:cs typeface="Arial" pitchFamily="34" charset="0"/>
                        </a:rPr>
                        <a:t> </a:t>
                      </a:r>
                      <a:r>
                        <a:rPr lang="en-US" sz="1200" kern="100" dirty="0" err="1" smtClean="0">
                          <a:effectLst/>
                          <a:latin typeface="Arial" pitchFamily="34" charset="0"/>
                          <a:cs typeface="Arial" pitchFamily="34" charset="0"/>
                        </a:rPr>
                        <a:t>dụng</a:t>
                      </a:r>
                      <a:endParaRPr lang="en-US" sz="1200" kern="100" dirty="0">
                        <a:effectLst/>
                        <a:latin typeface="Arial" pitchFamily="34" charset="0"/>
                        <a:ea typeface="Batang"/>
                        <a:cs typeface="Arial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78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0"/>
            <a:ext cx="6858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46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T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66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66750"/>
            <a:ext cx="8915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III. </a:t>
            </a:r>
            <a:r>
              <a:rPr lang="vi-VN" b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vi-VN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 HƯ HỎNG THÔNG THƯỜNG VÀ CÁCH KHẮC PHỤC</a:t>
            </a:r>
          </a:p>
        </p:txBody>
      </p:sp>
      <p:sp>
        <p:nvSpPr>
          <p:cNvPr id="3" name="Rectangle 2"/>
          <p:cNvSpPr/>
          <p:nvPr/>
        </p:nvSpPr>
        <p:spPr>
          <a:xfrm>
            <a:off x="-457200" y="1352550"/>
            <a:ext cx="9144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vi-VN" sz="1400" b="1">
                <a:solidFill>
                  <a:srgbClr val="000000"/>
                </a:solidFill>
                <a:latin typeface="Times New Roman"/>
                <a:ea typeface="SimSun"/>
              </a:rPr>
              <a:t>1</a:t>
            </a:r>
            <a:r>
              <a:rPr lang="en-US" sz="1400" b="1">
                <a:solidFill>
                  <a:srgbClr val="000000"/>
                </a:solidFill>
                <a:latin typeface="Times New Roman"/>
                <a:ea typeface="SimSun"/>
              </a:rPr>
              <a:t>. </a:t>
            </a:r>
            <a:r>
              <a:rPr lang="vi-VN" sz="1400" b="1" smtClean="0">
                <a:solidFill>
                  <a:srgbClr val="000000"/>
                </a:solidFill>
                <a:latin typeface="Times New Roman"/>
                <a:ea typeface="SimSun"/>
              </a:rPr>
              <a:t>1. </a:t>
            </a:r>
            <a:r>
              <a:rPr lang="en-US" sz="1400" b="1" smtClean="0">
                <a:solidFill>
                  <a:srgbClr val="000000"/>
                </a:solidFill>
                <a:latin typeface="Times New Roman"/>
                <a:ea typeface="SimSun"/>
              </a:rPr>
              <a:t>Khi </a:t>
            </a:r>
            <a:r>
              <a:rPr lang="en-US" sz="1400" b="1">
                <a:solidFill>
                  <a:srgbClr val="000000"/>
                </a:solidFill>
                <a:latin typeface="Times New Roman"/>
                <a:ea typeface="SimSun"/>
              </a:rPr>
              <a:t>liên lạc chỉ thông 1 chiều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Kiểm tra chế độ triệt rào của máy 631S: Cả 2 máy liên lạc cần phải để cùng  SQU-ON hoặc SQU-OFF.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Đo kiểm tra chỉ tiêu 2 máy: Có thể 1 trong 2 máy đã hỏng thu hoặc phát.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>
              <a:lnSpc>
                <a:spcPct val="150000"/>
              </a:lnSpc>
            </a:pPr>
            <a:r>
              <a:rPr lang="vi-VN" sz="1400" b="1" smtClean="0">
                <a:solidFill>
                  <a:srgbClr val="000000"/>
                </a:solidFill>
                <a:latin typeface="Times New Roman"/>
                <a:ea typeface="SimSun"/>
              </a:rPr>
              <a:t>1. </a:t>
            </a:r>
            <a:r>
              <a:rPr lang="en-US" sz="1400" b="1" smtClean="0">
                <a:solidFill>
                  <a:srgbClr val="000000"/>
                </a:solidFill>
                <a:latin typeface="Times New Roman"/>
                <a:ea typeface="SimSun"/>
              </a:rPr>
              <a:t>2</a:t>
            </a:r>
            <a:r>
              <a:rPr lang="en-US" sz="1400" b="1">
                <a:solidFill>
                  <a:srgbClr val="000000"/>
                </a:solidFill>
                <a:latin typeface="Times New Roman"/>
                <a:ea typeface="SimSun"/>
              </a:rPr>
              <a:t>. Khi phát: Máy hiển thị Power Protection và cấm phát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Kiểm tra ăng ten đã kết nối với máy chưa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Kiểm tra các dây phi đơ có bị chập hoặc bị đứt không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Kiểm tra chọn ăngten của máy: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+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Đang kết nối ăng ten với cổng ra ăng ten nào của ATU thì trên cài đặt phải chọn đúng cổng đó.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+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Nếu dùng ăng ten NVIS thì phải chọn ATU là ăng ten NVIS.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Kiểm tra các dây phi đơ cắm ở Patch Panel đã đúng chưa: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+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Nếu dùng ăng ten NVIS, ăng ten 2 cực dải rộng: Phi đơ cắm ở giắc RF OUT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.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533400" y="1056088"/>
            <a:ext cx="312419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vi-VN" sz="1400" b="1" smtClean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1. </a:t>
            </a:r>
            <a:r>
              <a:rPr lang="en-US" sz="1400" b="1" smtClean="0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MÁY </a:t>
            </a:r>
            <a:r>
              <a:rPr lang="en-US" sz="1400" b="1">
                <a:solidFill>
                  <a:srgbClr val="FF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VTĐsn VRS - 631/S</a:t>
            </a:r>
            <a:endParaRPr lang="en-US" sz="1400">
              <a:solidFill>
                <a:srgbClr val="FF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7272" y="0"/>
            <a:ext cx="91135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indent="457200" algn="just">
              <a:lnSpc>
                <a:spcPct val="150000"/>
              </a:lnSpc>
            </a:pPr>
            <a:r>
              <a:rPr lang="vi-VN" sz="140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+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Nếu dùng ăng ten cần, ăng ten 2 cực, ăng ten chếch: Có 1 dây phi đơ ngắn nối giắc RF OUT với ATU IN, phi </a:t>
            </a: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    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đơ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cắm vào giắc ANTEN.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lvl="0" indent="457200" algn="just">
              <a:lnSpc>
                <a:spcPct val="150000"/>
              </a:lnSpc>
            </a:pP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- Nếu sử dụng ăng ten NVIS: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lvl="0"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+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Kiểm  tra hộp cấp nguồn 12VDC cho ăng ten xem đã bật nguồn hay chưa.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  <a:p>
            <a:pPr lvl="0"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/>
                <a:ea typeface="Calibri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/>
                <a:ea typeface="Calibri"/>
              </a:rPr>
              <a:t>+ </a:t>
            </a:r>
            <a:r>
              <a:rPr lang="en-US" sz="1400">
                <a:solidFill>
                  <a:srgbClr val="000000"/>
                </a:solidFill>
                <a:latin typeface="Times New Roman"/>
                <a:ea typeface="Calibri"/>
              </a:rPr>
              <a:t>Sau khi TUNE xong đèn xanh phải sáng. Nếu không sáng, TUNE thử ở vài tần số khác. Nếu vẫn không sáng thì ăng ten NVIS hỏng.</a:t>
            </a:r>
            <a:endParaRPr lang="en-US" sz="1400">
              <a:solidFill>
                <a:srgbClr val="000000"/>
              </a:solidFill>
              <a:latin typeface="Times New Roman"/>
              <a:ea typeface="Arial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-457200" y="2031325"/>
            <a:ext cx="959799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vi-VN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1.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3</a:t>
            </a: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 Khi chuyển sang chế độ liên lạc ALE, đèn đỏ báo lỗi sáng.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Ấn TUNE để điều hưởng tất cả các tần số trong bảng ALE cần dùng.</a:t>
            </a:r>
            <a:endParaRPr lang="en-US" sz="140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Nếu có 1 hoặc 2 tần số điều hưởng lỗi, đèn đỏ vẫn sáng, vẫn liên lạc ALE bình thường.</a:t>
            </a:r>
            <a:endParaRPr lang="en-US" sz="140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Nếu có quá nhiều tần số điều hưởng lỗi thì lỗi ATU.</a:t>
            </a:r>
            <a:endParaRPr lang="en-US" sz="140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indent="457200">
              <a:lnSpc>
                <a:spcPct val="150000"/>
              </a:lnSpc>
            </a:pPr>
            <a:r>
              <a:rPr lang="vi-VN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1. </a:t>
            </a:r>
            <a:r>
              <a:rPr lang="en-US" sz="1400" b="1" smtClean="0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4</a:t>
            </a:r>
            <a:r>
              <a:rPr lang="en-US" sz="1400" b="1"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. Khi vừa bật máy, màn hình hiển thị “TABLE”, không nhớ khi thay đổi các cài đặt trong máy.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Reset lại máy: Ấn phím CLR, sau đó nhập mật khẩu “5678”, rồi ấn “</a:t>
            </a:r>
            <a:r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Enter”</a:t>
            </a:r>
            <a:endParaRPr lang="vi-VN" sz="1400" smtClean="0">
              <a:solidFill>
                <a:srgbClr val="000000"/>
              </a:solidFill>
              <a:latin typeface="Times New Roman" panose="02020603050405020304" pitchFamily="18" charset="0"/>
              <a:ea typeface="Calibri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- </a:t>
            </a:r>
            <a:r>
              <a:rPr lang="vi-VN" sz="14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</a:t>
            </a:r>
            <a:r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iếp 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tục chờ cho máy Reset xong và khởi </a:t>
            </a:r>
            <a:r>
              <a:rPr lang="vi-VN" sz="14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 </a:t>
            </a:r>
            <a:r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động 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lại máy.</a:t>
            </a:r>
            <a:endParaRPr lang="en-US" sz="1400">
              <a:solidFill>
                <a:srgbClr val="000000"/>
              </a:solidFill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  <a:p>
            <a:pPr indent="457200" algn="just">
              <a:lnSpc>
                <a:spcPct val="150000"/>
              </a:lnSpc>
            </a:pPr>
            <a:r>
              <a:rPr lang="vi-VN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	</a:t>
            </a:r>
            <a:r>
              <a:rPr lang="en-US" sz="1400" smtClean="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- </a:t>
            </a:r>
            <a:r>
              <a:rPr lang="en-US" sz="1400">
                <a:solidFill>
                  <a:srgbClr val="000000"/>
                </a:solidFill>
                <a:latin typeface="Times New Roman" panose="02020603050405020304" pitchFamily="18" charset="0"/>
                <a:ea typeface="Calibri"/>
                <a:cs typeface="Times New Roman" panose="02020603050405020304" pitchFamily="18" charset="0"/>
              </a:rPr>
              <a:t>Nếu Reset vẫn không được, thì hỏng MCU.</a:t>
            </a:r>
            <a:endParaRPr lang="en-US" sz="1400">
              <a:solidFill>
                <a:srgbClr val="000000"/>
              </a:solidFill>
              <a:effectLst/>
              <a:latin typeface="Times New Roman" panose="02020603050405020304" pitchFamily="18" charset="0"/>
              <a:ea typeface="Arial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24288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1.</a:t>
            </a:r>
            <a:r>
              <a:rPr lang="vi-VN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Tính </a:t>
            </a:r>
            <a:r>
              <a:rPr lang="en-US" b="1" i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 </a:t>
            </a:r>
            <a:r>
              <a:rPr lang="en-US" b="1" i="1">
                <a:latin typeface="Times New Roman" panose="02020603050405020304" pitchFamily="18" charset="0"/>
                <a:cs typeface="Times New Roman" panose="02020603050405020304" pitchFamily="18" charset="0"/>
              </a:rPr>
              <a:t>kỹ thuật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56988"/>
            <a:ext cx="9144000" cy="50321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1600" b="1" smtClean="0">
                <a:solidFill>
                  <a:srgbClr val="000000"/>
                </a:solidFill>
                <a:latin typeface="Times New Roman"/>
                <a:ea typeface="Times New Roman"/>
              </a:rPr>
              <a:t>Truyền </a:t>
            </a:r>
            <a:r>
              <a:rPr lang="vi-VN" sz="1600" b="1">
                <a:solidFill>
                  <a:srgbClr val="000000"/>
                </a:solidFill>
                <a:latin typeface="Times New Roman"/>
                <a:ea typeface="Times New Roman"/>
              </a:rPr>
              <a:t>thoại</a:t>
            </a:r>
            <a:endParaRPr lang="en-US" sz="1600" b="1" i="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457200" algn="just">
              <a:spcAft>
                <a:spcPts val="600"/>
              </a:spcAft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- Thoại rõ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spcAft>
                <a:spcPts val="600"/>
              </a:spcAft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- Thoại mật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spcAft>
                <a:spcPts val="600"/>
              </a:spcAft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- Nhảy tần (nhảy tần trung tâm, nhảy tần theo kênh, nhảy tần ngẫu nhiên).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spcAft>
                <a:spcPts val="600"/>
              </a:spcAft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-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Chế độ mã hoá thoại: MELP (600 bps, 1200 bps).</a:t>
            </a:r>
          </a:p>
          <a:p>
            <a:pPr indent="457200" algn="just">
              <a:spcAft>
                <a:spcPts val="600"/>
              </a:spcAft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-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 Mã hóa kênh truyền: AES-256.</a:t>
            </a:r>
          </a:p>
          <a:p>
            <a:pPr indent="457200" algn="just">
              <a:spcAft>
                <a:spcPts val="600"/>
              </a:spcAft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-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Tính năng tự động thiết lập kênh truyền ALE: ALE-3G theo chuẩn MIL-STD-188-141B.</a:t>
            </a:r>
          </a:p>
          <a:p>
            <a:pPr indent="457200" algn="just">
              <a:spcAft>
                <a:spcPts val="600"/>
              </a:spcAft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-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 Định vị: GPS và 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</a:rPr>
              <a:t>GLONASS </a:t>
            </a: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1600" b="1" smtClean="0">
                <a:solidFill>
                  <a:srgbClr val="000000"/>
                </a:solidFill>
                <a:latin typeface="Times New Roman"/>
                <a:ea typeface="Arial"/>
              </a:rPr>
              <a:t>Truyền số liệu</a:t>
            </a:r>
            <a:endParaRPr lang="en-US" sz="1600" smtClean="0">
              <a:solidFill>
                <a:srgbClr val="000000"/>
              </a:solidFill>
              <a:latin typeface="Times New Roman"/>
              <a:ea typeface="Arial"/>
            </a:endParaRPr>
          </a:p>
          <a:p>
            <a:pPr indent="457200" algn="just">
              <a:spcAft>
                <a:spcPts val="600"/>
              </a:spcAft>
            </a:pP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-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Tốc độ truyền số liệu: 75 bps, 150 bps, 300 bps, 600 bps, 1200 bps, 1600 bps, 2400 bps.</a:t>
            </a:r>
          </a:p>
          <a:p>
            <a:pPr indent="457200" algn="just">
              <a:spcAft>
                <a:spcPts val="600"/>
              </a:spcAft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-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 Có chức năng tự động yêu cầu phát lại để thông báo cho người sử dụng khi đường truyền bị lỗi.</a:t>
            </a:r>
          </a:p>
          <a:p>
            <a:pPr algn="just">
              <a:spcAft>
                <a:spcPts val="600"/>
              </a:spcAft>
            </a:pP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         - 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</a:rPr>
              <a:t>Loại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dữ liệu truyền: Tệp văn bản (.txt), ảnh (.bmp, .jpeg). Kích thước tệp truyền đến 100 kB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</a:rPr>
              <a:t>.</a:t>
            </a:r>
            <a:endParaRPr lang="vi-VN" sz="1600" smtClean="0">
              <a:solidFill>
                <a:srgbClr val="000000"/>
              </a:solidFill>
              <a:latin typeface="Times New Roman"/>
              <a:ea typeface="Arial"/>
            </a:endParaRPr>
          </a:p>
          <a:p>
            <a:pPr marL="285750" lvl="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1600" b="1" smtClean="0">
                <a:solidFill>
                  <a:srgbClr val="000000"/>
                </a:solidFill>
                <a:latin typeface="Times New Roman"/>
                <a:ea typeface="Times New Roman"/>
              </a:rPr>
              <a:t>Kết </a:t>
            </a:r>
            <a:r>
              <a:rPr lang="vi-VN" sz="1600" b="1">
                <a:solidFill>
                  <a:srgbClr val="000000"/>
                </a:solidFill>
                <a:latin typeface="Times New Roman"/>
                <a:ea typeface="Times New Roman"/>
              </a:rPr>
              <a:t>nối</a:t>
            </a:r>
            <a:endParaRPr lang="en-US" sz="1600" b="1" i="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lvl="0" algn="just"/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          - Xe </a:t>
            </a: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có khả năng kết nối với các hệ thống như: hệ thống 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VTĐsn, hệ thống VTĐscn, hệ thống </a:t>
            </a: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điện thoại  PSTN, hệ thống Trunking, hệ thống Satcom, hệ thống TETRA, bộ đàm tần số UHF/VHF…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marL="285750" indent="-285750" algn="just">
              <a:spcAft>
                <a:spcPts val="600"/>
              </a:spcAft>
              <a:buFontTx/>
              <a:buChar char="-"/>
            </a:pPr>
            <a:endParaRPr lang="en-US" sz="1600">
              <a:solidFill>
                <a:srgbClr val="000000"/>
              </a:solidFill>
              <a:effectLst/>
              <a:latin typeface="Times New Roman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00458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33350"/>
            <a:ext cx="9144000" cy="450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1600" b="1" smtClean="0">
                <a:solidFill>
                  <a:srgbClr val="000000"/>
                </a:solidFill>
                <a:latin typeface="Times New Roman"/>
                <a:ea typeface="Times New Roman"/>
              </a:rPr>
              <a:t>Kích </a:t>
            </a:r>
            <a:r>
              <a:rPr lang="vi-VN" sz="1600" b="1">
                <a:solidFill>
                  <a:srgbClr val="000000"/>
                </a:solidFill>
                <a:latin typeface="Times New Roman"/>
                <a:ea typeface="Times New Roman"/>
              </a:rPr>
              <a:t>thước xe</a:t>
            </a:r>
            <a:endParaRPr lang="en-US" sz="1600" b="1" i="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indent="457200" algn="just">
              <a:spcAft>
                <a:spcPts val="600"/>
              </a:spcAft>
            </a:pPr>
            <a:r>
              <a:rPr lang="vi-VN" sz="1600" smtClean="0">
                <a:latin typeface="Times New Roman"/>
                <a:ea typeface="Arial"/>
              </a:rPr>
              <a:t>- Dài </a:t>
            </a:r>
            <a:r>
              <a:rPr lang="vi-VN" sz="1600">
                <a:latin typeface="Times New Roman"/>
                <a:ea typeface="Arial"/>
                <a:sym typeface="Symbol"/>
              </a:rPr>
              <a:t></a:t>
            </a:r>
            <a:r>
              <a:rPr lang="vi-VN" sz="1600">
                <a:latin typeface="Times New Roman"/>
                <a:ea typeface="Arial"/>
              </a:rPr>
              <a:t> Rộng </a:t>
            </a:r>
            <a:r>
              <a:rPr lang="vi-VN" sz="1600">
                <a:latin typeface="Times New Roman"/>
                <a:ea typeface="Arial"/>
                <a:sym typeface="Symbol"/>
              </a:rPr>
              <a:t></a:t>
            </a:r>
            <a:r>
              <a:rPr lang="vi-VN" sz="1600">
                <a:latin typeface="Times New Roman"/>
                <a:ea typeface="Arial"/>
              </a:rPr>
              <a:t> Cao = 5950mm </a:t>
            </a:r>
            <a:r>
              <a:rPr lang="vi-VN" sz="1600">
                <a:latin typeface="Times New Roman"/>
                <a:ea typeface="Arial"/>
                <a:sym typeface="Symbol"/>
              </a:rPr>
              <a:t></a:t>
            </a:r>
            <a:r>
              <a:rPr lang="vi-VN" sz="1600">
                <a:latin typeface="Times New Roman"/>
                <a:ea typeface="Arial"/>
              </a:rPr>
              <a:t> 2400mm </a:t>
            </a:r>
            <a:r>
              <a:rPr lang="vi-VN" sz="1600">
                <a:latin typeface="Times New Roman"/>
                <a:ea typeface="Arial"/>
                <a:sym typeface="Symbol"/>
              </a:rPr>
              <a:t></a:t>
            </a:r>
            <a:r>
              <a:rPr lang="vi-VN" sz="1600">
                <a:latin typeface="Times New Roman"/>
                <a:ea typeface="Arial"/>
              </a:rPr>
              <a:t> 2580mm</a:t>
            </a:r>
            <a:endParaRPr lang="en-US" sz="1600">
              <a:latin typeface="Times New Roman"/>
              <a:ea typeface="Arial"/>
            </a:endParaRPr>
          </a:p>
          <a:p>
            <a:pPr marL="285750" indent="-285750" algn="just"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vi-VN" sz="1600" b="1" smtClean="0">
                <a:solidFill>
                  <a:srgbClr val="000000"/>
                </a:solidFill>
                <a:latin typeface="Times New Roman"/>
                <a:ea typeface="Times New Roman"/>
              </a:rPr>
              <a:t>Cự </a:t>
            </a:r>
            <a:r>
              <a:rPr lang="vi-VN" sz="1600" b="1">
                <a:solidFill>
                  <a:srgbClr val="000000"/>
                </a:solidFill>
                <a:latin typeface="Times New Roman"/>
                <a:ea typeface="Times New Roman"/>
              </a:rPr>
              <a:t>ly liên lạc</a:t>
            </a:r>
            <a:endParaRPr lang="en-US" sz="1600" b="1" i="1">
              <a:solidFill>
                <a:srgbClr val="000000"/>
              </a:solidFill>
              <a:latin typeface="Times New Roman"/>
              <a:ea typeface="Times New Roman"/>
            </a:endParaRPr>
          </a:p>
          <a:p>
            <a:pPr algn="just"/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         - </a:t>
            </a: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Khi sử dụng máy VTĐsn VRS-631/S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Cự ly liên lạc trong điều kiện không bị che khuất:</a:t>
            </a:r>
          </a:p>
          <a:p>
            <a:pPr algn="just"/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	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  <a:sym typeface="Symbol"/>
              </a:rPr>
              <a:t>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Ăng ten cần loại 3 m: ≥ 300 km.</a:t>
            </a:r>
          </a:p>
          <a:p>
            <a:pPr marL="457200" marR="0" indent="457200" algn="just">
              <a:spcBef>
                <a:spcPts val="0"/>
              </a:spcBef>
              <a:spcAft>
                <a:spcPts val="0"/>
              </a:spcAft>
            </a:pP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  <a:sym typeface="Symbol"/>
              </a:rPr>
              <a:t>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Ăng ten hai cực: ≥ 1000 km.</a:t>
            </a:r>
          </a:p>
          <a:p>
            <a:pPr algn="just"/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	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  <a:sym typeface="Symbol"/>
              </a:rPr>
              <a:t>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en-US" sz="1600">
                <a:solidFill>
                  <a:srgbClr val="000000"/>
                </a:solidFill>
                <a:latin typeface="Times New Roman"/>
                <a:ea typeface="Arial"/>
              </a:rPr>
              <a:t>Ăng ten chếch: ≥ 500 </a:t>
            </a:r>
            <a:r>
              <a:rPr lang="en-US" sz="1600" smtClean="0">
                <a:solidFill>
                  <a:srgbClr val="000000"/>
                </a:solidFill>
                <a:latin typeface="Times New Roman"/>
                <a:ea typeface="Arial"/>
              </a:rPr>
              <a:t>km.</a:t>
            </a:r>
          </a:p>
          <a:p>
            <a:pPr algn="just"/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        - Khi sử dụng máy VTĐsn mang xách VRU-611:</a:t>
            </a:r>
            <a:endParaRPr lang="en-US" sz="1600" smtClean="0">
              <a:solidFill>
                <a:srgbClr val="000000"/>
              </a:solidFill>
              <a:latin typeface="Times New Roman"/>
              <a:ea typeface="Arial"/>
            </a:endParaRPr>
          </a:p>
          <a:p>
            <a:pPr algn="just"/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	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+ </a:t>
            </a: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Ăng ten</a:t>
            </a:r>
            <a:r>
              <a:rPr lang="pt-BR" sz="1600">
                <a:solidFill>
                  <a:srgbClr val="000000"/>
                </a:solidFill>
                <a:latin typeface="Times New Roman"/>
                <a:ea typeface="Arial"/>
              </a:rPr>
              <a:t> cần 2,4 m cự ly liên lạc tới 7 km;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marL="457200" marR="0" indent="457200" algn="just">
              <a:spcBef>
                <a:spcPts val="0"/>
              </a:spcBef>
              <a:spcAft>
                <a:spcPts val="0"/>
              </a:spcAft>
            </a:pP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+ </a:t>
            </a: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Ăng ten</a:t>
            </a:r>
            <a:r>
              <a:rPr lang="pt-BR" sz="1600">
                <a:solidFill>
                  <a:srgbClr val="000000"/>
                </a:solidFill>
                <a:latin typeface="Times New Roman"/>
                <a:ea typeface="Arial"/>
              </a:rPr>
              <a:t> dây 15 m mắc chếch cự ly liên lạc tới 200 km</a:t>
            </a:r>
            <a:r>
              <a:rPr lang="pt-BR" sz="1600" smtClean="0">
                <a:solidFill>
                  <a:srgbClr val="000000"/>
                </a:solidFill>
                <a:latin typeface="Times New Roman"/>
                <a:ea typeface="Arial"/>
              </a:rPr>
              <a:t>;</a:t>
            </a:r>
            <a:endParaRPr lang="vi-VN" sz="1600" smtClean="0">
              <a:solidFill>
                <a:srgbClr val="000000"/>
              </a:solidFill>
              <a:latin typeface="Times New Roman"/>
              <a:ea typeface="Arial"/>
            </a:endParaRPr>
          </a:p>
          <a:p>
            <a:pPr marL="457200" marR="0" indent="457200" algn="just">
              <a:spcBef>
                <a:spcPts val="0"/>
              </a:spcBef>
              <a:spcAft>
                <a:spcPts val="0"/>
              </a:spcAft>
            </a:pP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+ </a:t>
            </a: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Ăng ten</a:t>
            </a:r>
            <a:r>
              <a:rPr lang="pt-BR" sz="1600">
                <a:solidFill>
                  <a:srgbClr val="000000"/>
                </a:solidFill>
                <a:latin typeface="Times New Roman"/>
                <a:ea typeface="Arial"/>
              </a:rPr>
              <a:t> 2 cực 44 m cự ly liên lạc tới 500 km.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algn="just"/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 </a:t>
            </a:r>
            <a:r>
              <a:rPr lang="vi-VN" sz="1600" smtClean="0">
                <a:solidFill>
                  <a:srgbClr val="000000"/>
                </a:solidFill>
                <a:latin typeface="Times New Roman"/>
                <a:ea typeface="Arial"/>
              </a:rPr>
              <a:t>        - </a:t>
            </a:r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Khi sử dụng máy VTĐscn mang xách VRU-812: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algn="just"/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	</a:t>
            </a:r>
            <a:r>
              <a:rPr lang="it-IT" sz="1600" smtClean="0">
                <a:solidFill>
                  <a:srgbClr val="000000"/>
                </a:solidFill>
                <a:latin typeface="Times New Roman"/>
                <a:ea typeface="Arial"/>
              </a:rPr>
              <a:t>+ </a:t>
            </a:r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Anten cần 0,9 m (lá lúa): Cự ly liên lạc khoảng 5 km;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algn="just"/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	</a:t>
            </a:r>
            <a:r>
              <a:rPr lang="it-IT" sz="1600" smtClean="0">
                <a:solidFill>
                  <a:srgbClr val="000000"/>
                </a:solidFill>
                <a:latin typeface="Times New Roman"/>
                <a:ea typeface="Arial"/>
              </a:rPr>
              <a:t>+ </a:t>
            </a:r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Anten cần 2,4 m: Cự ly liên lạc khoảng 8 km;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marL="457200" marR="0" indent="457200" algn="just">
              <a:spcBef>
                <a:spcPts val="0"/>
              </a:spcBef>
              <a:spcAft>
                <a:spcPts val="0"/>
              </a:spcAft>
            </a:pPr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+ Anten cần 3,0 m gắn trên xe: </a:t>
            </a:r>
            <a:r>
              <a:rPr lang="it-IT" sz="1600" smtClean="0">
                <a:solidFill>
                  <a:srgbClr val="000000"/>
                </a:solidFill>
                <a:latin typeface="Times New Roman"/>
                <a:ea typeface="Arial"/>
              </a:rPr>
              <a:t>Cự </a:t>
            </a:r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ly liên lạc khoảng 20 km;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algn="just"/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	</a:t>
            </a:r>
            <a:r>
              <a:rPr lang="it-IT" sz="1600" smtClean="0">
                <a:solidFill>
                  <a:srgbClr val="000000"/>
                </a:solidFill>
                <a:latin typeface="Times New Roman"/>
                <a:ea typeface="Arial"/>
              </a:rPr>
              <a:t>+ </a:t>
            </a:r>
            <a:r>
              <a:rPr lang="it-IT" sz="1600">
                <a:solidFill>
                  <a:srgbClr val="000000"/>
                </a:solidFill>
                <a:latin typeface="Times New Roman"/>
                <a:ea typeface="Arial"/>
              </a:rPr>
              <a:t>Anten sóng chạy: Cự ly liên lạc khoảng 25 km.     </a:t>
            </a:r>
            <a:endParaRPr lang="en-US" sz="1600">
              <a:solidFill>
                <a:srgbClr val="000000"/>
              </a:solidFill>
              <a:latin typeface="Times New Roman"/>
              <a:ea typeface="Arial"/>
            </a:endParaRPr>
          </a:p>
          <a:p>
            <a:pPr algn="just"/>
            <a:r>
              <a:rPr lang="vi-VN" sz="1600">
                <a:solidFill>
                  <a:srgbClr val="000000"/>
                </a:solidFill>
                <a:latin typeface="Times New Roman"/>
                <a:ea typeface="Arial"/>
              </a:rPr>
              <a:t> </a:t>
            </a:r>
            <a:endParaRPr lang="en-US" sz="1600">
              <a:solidFill>
                <a:srgbClr val="000000"/>
              </a:solidFill>
              <a:effectLst/>
              <a:latin typeface="Times New Roman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2212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8898" y="0"/>
            <a:ext cx="2527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Thành phần đồng bộ </a:t>
            </a:r>
            <a:endParaRPr lang="en-US" b="1">
              <a:solidFill>
                <a:srgbClr val="0070C0"/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684843"/>
              </p:ext>
            </p:extLst>
          </p:nvPr>
        </p:nvGraphicFramePr>
        <p:xfrm>
          <a:off x="457200" y="438150"/>
          <a:ext cx="3657600" cy="4114797"/>
        </p:xfrm>
        <a:graphic>
          <a:graphicData uri="http://schemas.openxmlformats.org/drawingml/2006/table">
            <a:tbl>
              <a:tblPr firstRow="1" firstCol="1" bandRow="1"/>
              <a:tblGrid>
                <a:gridCol w="326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72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7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70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162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STT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Tên trang thiết bị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Đơn vị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Số lượng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Ghi chú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5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VTĐ sóng ngắn 125W nhảy tần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5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VTĐ sóng ngắn 20W mang xách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5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VTĐ sóng cực ngắn 50W nhảy tần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5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VTĐ sóng cực ngắn 10W nhảy tần, mang xách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Thiết bị trạm gốc BS trunking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Trạm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5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Thiết bị tối ưu hóa đường truyền VSAT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Thiết bị MUX quang 04E1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Cặp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Thiết bị liên kết đa mạng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bộ đàm cầm tay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tính xách tay quân sự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tính xách tay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Fax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Điện thoại ấn phím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Ăng ten sóng ngắn NVIS cơ động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Cáp quang dã chiến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km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Dây bọc điện thoại dã chiến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km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Thiết bị ổn áp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Thiết bị cắt lọc sét và bảo vệ quá áp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 nguồn nắn nạp và rung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20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Ắc quy 12V/100Ah (04 bình/tổ)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Tổ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21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phát điện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22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Điều hoà nhiệt độ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327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23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hút ẩm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26547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24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nb-NO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Cột ăng ten vô tuyến sóng ngắn quay tay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8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37619" marR="3761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982555"/>
              </p:ext>
            </p:extLst>
          </p:nvPr>
        </p:nvGraphicFramePr>
        <p:xfrm>
          <a:off x="5029200" y="438150"/>
          <a:ext cx="3810000" cy="4099324"/>
        </p:xfrm>
        <a:graphic>
          <a:graphicData uri="http://schemas.openxmlformats.org/drawingml/2006/table">
            <a:tbl>
              <a:tblPr firstRow="1" firstCol="1" bandRow="1"/>
              <a:tblGrid>
                <a:gridCol w="3435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388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08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18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5485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STT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Tên trang thiết bị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Đơn vị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Số lượng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 b="1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Ghi chú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6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VTĐ sóng ngắn 125W nhảy tần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6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VTĐ sóng ngắn 20W mang xách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6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VTĐ sóng cực ngắn 50W nhảy tần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6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VTĐ sóng cực ngắn 10W nhảy tần, mang xách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Thiết bị liên kết đa mạng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bộ đàm cầm tay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tính xách tay quân sự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fr-FR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tính xách tay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Fax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Điện thoại ấn phím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Ăng ten sóng ngắn NVIS cơ động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Cáp quang dã chiến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km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13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Dây bọc điện thoại dã chiến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km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14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Thiết bị ổn áp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15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Thiết bị cắt lọc sét và bảo vệ quá áp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16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 nguồn nắn nạp và rung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17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Ắc quy 12V/100Ah (04 bình/tổ)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Tổ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18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phát điện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19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Điều hoà nhiệt độ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Bộ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5182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20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en-US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Máy hút ẩm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30365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21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nb-NO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Cột ăng ten vô tuyến sóng ngắn quay tay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Chiếc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02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600"/>
                        </a:spcAft>
                      </a:pPr>
                      <a:r>
                        <a:rPr lang="de-DE" sz="900">
                          <a:solidFill>
                            <a:srgbClr val="000000"/>
                          </a:solidFill>
                          <a:effectLst/>
                          <a:latin typeface="Times New Roman"/>
                          <a:ea typeface="Arial"/>
                        </a:rPr>
                        <a:t> </a:t>
                      </a:r>
                      <a:endParaRPr lang="en-US" sz="700">
                        <a:solidFill>
                          <a:srgbClr val="000000"/>
                        </a:solidFill>
                        <a:effectLst/>
                        <a:latin typeface="Times New Roman"/>
                        <a:ea typeface="Arial"/>
                      </a:endParaRPr>
                    </a:p>
                  </a:txBody>
                  <a:tcPr marL="41960" marR="4196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-304800" y="4552950"/>
            <a:ext cx="51054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Bảng </a:t>
            </a:r>
            <a:r>
              <a:rPr lang="vi-VN" sz="1400" b="1" smtClean="0">
                <a:solidFill>
                  <a:srgbClr val="000000"/>
                </a:solidFill>
                <a:latin typeface="Times New Roman"/>
                <a:ea typeface="Arial"/>
              </a:rPr>
              <a:t>1</a:t>
            </a: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. Thành phần các thiết bị </a:t>
            </a:r>
            <a:endParaRPr lang="vi-VN" sz="1400" b="1" smtClean="0">
              <a:solidFill>
                <a:srgbClr val="000000"/>
              </a:solidFill>
              <a:latin typeface="Times New Roman"/>
              <a:ea typeface="Arial"/>
            </a:endParaRPr>
          </a:p>
          <a:p>
            <a:pPr algn="ctr">
              <a:spcAft>
                <a:spcPts val="600"/>
              </a:spcAft>
            </a:pPr>
            <a:r>
              <a:rPr lang="vi-VN" sz="1400" b="1" smtClean="0">
                <a:solidFill>
                  <a:srgbClr val="000000"/>
                </a:solidFill>
                <a:latin typeface="Times New Roman"/>
                <a:ea typeface="Arial"/>
              </a:rPr>
              <a:t>trên </a:t>
            </a: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xe </a:t>
            </a:r>
            <a:r>
              <a:rPr lang="vi-VN" sz="1400" b="1" smtClean="0">
                <a:solidFill>
                  <a:srgbClr val="000000"/>
                </a:solidFill>
                <a:latin typeface="Times New Roman"/>
                <a:ea typeface="Arial"/>
              </a:rPr>
              <a:t>vô </a:t>
            </a: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tuyến điện cấp 1</a:t>
            </a:r>
            <a:endParaRPr lang="en-US" sz="1400" b="1">
              <a:solidFill>
                <a:srgbClr val="000000"/>
              </a:solidFill>
              <a:effectLst/>
              <a:latin typeface="Times New Roman"/>
              <a:ea typeface="Arial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724400" y="4552950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>
              <a:spcAft>
                <a:spcPts val="600"/>
              </a:spcAft>
            </a:pP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Bảng </a:t>
            </a:r>
            <a:r>
              <a:rPr lang="vi-VN" sz="1400" b="1" smtClean="0">
                <a:solidFill>
                  <a:srgbClr val="000000"/>
                </a:solidFill>
                <a:latin typeface="Times New Roman"/>
                <a:ea typeface="Arial"/>
              </a:rPr>
              <a:t>2. </a:t>
            </a: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Thành phần các thiết bị </a:t>
            </a:r>
            <a:endParaRPr lang="vi-VN" sz="1400" b="1" smtClean="0">
              <a:solidFill>
                <a:srgbClr val="000000"/>
              </a:solidFill>
              <a:latin typeface="Times New Roman"/>
              <a:ea typeface="Arial"/>
            </a:endParaRPr>
          </a:p>
          <a:p>
            <a:pPr lvl="0" algn="ctr">
              <a:spcAft>
                <a:spcPts val="600"/>
              </a:spcAft>
            </a:pPr>
            <a:r>
              <a:rPr lang="vi-VN" sz="1400" b="1" smtClean="0">
                <a:solidFill>
                  <a:srgbClr val="000000"/>
                </a:solidFill>
                <a:latin typeface="Times New Roman"/>
                <a:ea typeface="Arial"/>
              </a:rPr>
              <a:t>trên </a:t>
            </a:r>
            <a:r>
              <a:rPr lang="vi-VN" sz="1400" b="1">
                <a:solidFill>
                  <a:srgbClr val="000000"/>
                </a:solidFill>
                <a:latin typeface="Times New Roman"/>
                <a:ea typeface="Arial"/>
              </a:rPr>
              <a:t>xe vô tuyến điện cấp </a:t>
            </a:r>
            <a:r>
              <a:rPr lang="vi-VN" sz="1400" b="1" smtClean="0">
                <a:solidFill>
                  <a:srgbClr val="000000"/>
                </a:solidFill>
                <a:latin typeface="Times New Roman"/>
                <a:ea typeface="Arial"/>
              </a:rPr>
              <a:t>2</a:t>
            </a:r>
            <a:endParaRPr lang="en-US" sz="1400" b="1">
              <a:solidFill>
                <a:srgbClr val="000000"/>
              </a:solidFill>
              <a:latin typeface="Times New Roman"/>
              <a:ea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52400" y="5944"/>
            <a:ext cx="27109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Sơ đồ bố trí các thiết bị</a:t>
            </a:r>
          </a:p>
        </p:txBody>
      </p:sp>
      <p:pic>
        <p:nvPicPr>
          <p:cNvPr id="205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5115" y="345506"/>
            <a:ext cx="4984699" cy="21753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2543829"/>
            <a:ext cx="5634533" cy="2260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131466" y="4823917"/>
            <a:ext cx="472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Hình 2</a:t>
            </a:r>
            <a:r>
              <a:rPr lang="vi-V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-3.</a:t>
            </a:r>
            <a:r>
              <a:rPr lang="it-IT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 Bố trí tổng thể trên thùng xe vô tuyến điện cấp 1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282950" cy="400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1173708"/>
            <a:ext cx="5867400" cy="1995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038600" y="3169196"/>
            <a:ext cx="4953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Hình </a:t>
            </a:r>
            <a:r>
              <a:rPr lang="vi-VN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2-4. </a:t>
            </a:r>
            <a:r>
              <a:rPr lang="it-IT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Bố trí các tủ thiết bị trên xe VTĐ cấp 1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6543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3395</Words>
  <Application>Microsoft Office PowerPoint</Application>
  <PresentationFormat>On-screen Show (16:9)</PresentationFormat>
  <Paragraphs>574</Paragraphs>
  <Slides>41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맑은 고딕</vt:lpstr>
      <vt:lpstr>SimSun</vt:lpstr>
      <vt:lpstr>Arial</vt:lpstr>
      <vt:lpstr>Batang</vt:lpstr>
      <vt:lpstr>Calibri</vt:lpstr>
      <vt:lpstr>Symbol</vt:lpstr>
      <vt:lpstr>Times New Roman</vt:lpstr>
      <vt:lpstr>Wingdings</vt:lpstr>
      <vt:lpstr>Wingdings 2</vt:lpstr>
      <vt:lpstr>Office Theme</vt:lpstr>
      <vt:lpstr>Visio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HAO TRAN</dc:creator>
  <cp:lastModifiedBy>Admin</cp:lastModifiedBy>
  <cp:revision>27</cp:revision>
  <dcterms:created xsi:type="dcterms:W3CDTF">2006-08-16T00:00:00Z</dcterms:created>
  <dcterms:modified xsi:type="dcterms:W3CDTF">2020-11-16T09:44:21Z</dcterms:modified>
</cp:coreProperties>
</file>